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57" r:id="rId3"/>
    <p:sldId id="265" r:id="rId4"/>
    <p:sldId id="259" r:id="rId5"/>
    <p:sldId id="266" r:id="rId6"/>
    <p:sldId id="267" r:id="rId7"/>
    <p:sldId id="260" r:id="rId8"/>
    <p:sldId id="261" r:id="rId9"/>
    <p:sldId id="262" r:id="rId10"/>
    <p:sldId id="264" r:id="rId11"/>
    <p:sldId id="268" r:id="rId12"/>
  </p:sldIdLst>
  <p:sldSz cx="7543800" cy="10693400"/>
  <p:notesSz cx="6858000" cy="9144000"/>
  <p:embeddedFontLst>
    <p:embeddedFont>
      <p:font typeface="Glacial Indifference" panose="020B0604020202020204" charset="0"/>
      <p:regular r:id="rId14"/>
    </p:embeddedFont>
    <p:embeddedFont>
      <p:font typeface="Inter" panose="020B0604020202020204" charset="0"/>
      <p:regular r:id="rId15"/>
    </p:embeddedFont>
    <p:embeddedFont>
      <p:font typeface="Playfair Display Bold" panose="020B0604020202020204" charset="0"/>
      <p:regular r:id="rId16"/>
    </p:embeddedFont>
    <p:embeddedFont>
      <p:font typeface="Playlist Script" panose="020B0604020202020204" charset="0"/>
      <p:regular r:id="rId17"/>
    </p:embeddedFont>
    <p:embeddedFont>
      <p:font typeface="Tangerine"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31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E8542-DEAD-4E19-8757-FE17A5A41E30}" type="datetimeFigureOut">
              <a:rPr lang="en-GB" smtClean="0"/>
              <a:t>08/10/2025</a:t>
            </a:fld>
            <a:endParaRPr lang="en-GB"/>
          </a:p>
        </p:txBody>
      </p:sp>
      <p:sp>
        <p:nvSpPr>
          <p:cNvPr id="4" name="Slide Image Placeholder 3"/>
          <p:cNvSpPr>
            <a:spLocks noGrp="1" noRot="1" noChangeAspect="1"/>
          </p:cNvSpPr>
          <p:nvPr>
            <p:ph type="sldImg" idx="2"/>
          </p:nvPr>
        </p:nvSpPr>
        <p:spPr>
          <a:xfrm>
            <a:off x="2339975" y="1143000"/>
            <a:ext cx="21780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866FF-450C-4535-AEE8-C8165A01DB1E}" type="slidenum">
              <a:rPr lang="en-GB" smtClean="0"/>
              <a:t>‹#›</a:t>
            </a:fld>
            <a:endParaRPr lang="en-GB"/>
          </a:p>
        </p:txBody>
      </p:sp>
    </p:spTree>
    <p:extLst>
      <p:ext uri="{BB962C8B-B14F-4D97-AF65-F5344CB8AC3E}">
        <p14:creationId xmlns:p14="http://schemas.microsoft.com/office/powerpoint/2010/main" val="69680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6866FF-450C-4535-AEE8-C8165A01DB1E}" type="slidenum">
              <a:rPr lang="en-GB" smtClean="0"/>
              <a:t>3</a:t>
            </a:fld>
            <a:endParaRPr lang="en-GB"/>
          </a:p>
        </p:txBody>
      </p:sp>
    </p:spTree>
    <p:extLst>
      <p:ext uri="{BB962C8B-B14F-4D97-AF65-F5344CB8AC3E}">
        <p14:creationId xmlns:p14="http://schemas.microsoft.com/office/powerpoint/2010/main" val="234341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qips.ucas.com/qip/t-level" TargetMode="External"/><Relationship Id="rId2" Type="http://schemas.openxmlformats.org/officeDocument/2006/relationships/hyperlink" Target="https://www.tlevels.gov.uk/students/find?Postcode=LS2+7QT&amp;ShouldSearch=True&amp;SelectedQualificationId=0" TargetMode="External"/><Relationship Id="rId1" Type="http://schemas.openxmlformats.org/officeDocument/2006/relationships/slideLayout" Target="../slideLayouts/slideLayout7.xml"/><Relationship Id="rId4" Type="http://schemas.openxmlformats.org/officeDocument/2006/relationships/hyperlink" Target="https://www.tlevels.gov.uk/"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nationalcareersservice.direct.gov.uk/" TargetMode="External"/><Relationship Id="rId2" Type="http://schemas.openxmlformats.org/officeDocument/2006/relationships/hyperlink" Target="https://www.unifrog.org/student/home" TargetMode="External"/><Relationship Id="rId1" Type="http://schemas.openxmlformats.org/officeDocument/2006/relationships/slideLayout" Target="../slideLayouts/slideLayout7.xml"/><Relationship Id="rId4" Type="http://schemas.openxmlformats.org/officeDocument/2006/relationships/hyperlink" Target="http://www.futuremorph.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uccessatschool.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springpod.com/virtual-work-experience" TargetMode="External"/><Relationship Id="rId5" Type="http://schemas.openxmlformats.org/officeDocument/2006/relationships/hyperlink" Target="http://www.plotr.co.uk/game/" TargetMode="External"/><Relationship Id="rId4" Type="http://schemas.openxmlformats.org/officeDocument/2006/relationships/hyperlink" Target="https://www.prospects.ac.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ov.wales/apprenticeships-genius-decision" TargetMode="External"/><Relationship Id="rId2" Type="http://schemas.openxmlformats.org/officeDocument/2006/relationships/hyperlink" Target="https://www.apprenticeships.scot/" TargetMode="External"/><Relationship Id="rId1" Type="http://schemas.openxmlformats.org/officeDocument/2006/relationships/slideLayout" Target="../slideLayouts/slideLayout7.xml"/><Relationship Id="rId4" Type="http://schemas.openxmlformats.org/officeDocument/2006/relationships/hyperlink" Target="https://www.nidirect.gov.uk/campaigns/apprenticeship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apprenticeships.gov.uk/influencers/alternatives-to-apprenticeship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pprenticeships.gov.uk/apprentices/browse-by-interests" TargetMode="External"/><Relationship Id="rId2" Type="http://schemas.openxmlformats.org/officeDocument/2006/relationships/hyperlink" Target="https://www.apprenticeships.gov.uk/apprentices/create-account" TargetMode="External"/><Relationship Id="rId1" Type="http://schemas.openxmlformats.org/officeDocument/2006/relationships/slideLayout" Target="../slideLayouts/slideLayout7.xml"/><Relationship Id="rId6" Type="http://schemas.openxmlformats.org/officeDocument/2006/relationships/hyperlink" Target="https://www.ucas.com/apprenticeships" TargetMode="External"/><Relationship Id="rId5" Type="http://schemas.openxmlformats.org/officeDocument/2006/relationships/hyperlink" Target="https://www.gov.uk/apply-apprenticeship" TargetMode="External"/><Relationship Id="rId4" Type="http://schemas.openxmlformats.org/officeDocument/2006/relationships/hyperlink" Target="https://www.apprenticeships.gov.uk/influencers/what-is-an-apprenticesh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hub.blog.gov.uk/2023/03/27/what-are-t-levels-and-how-can-they-benefit-me/" TargetMode="External"/><Relationship Id="rId2" Type="http://schemas.openxmlformats.org/officeDocument/2006/relationships/hyperlink" Target="https://www.ucas.com/apprenticeships/scotland/graduate-apprenticeship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ucas.com/undergraduate/applying-university/writing-personal-statement/how-write-personal-statement"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4718" y="3446820"/>
            <a:ext cx="6982982" cy="33254"/>
            <a:chOff x="0" y="0"/>
            <a:chExt cx="9310643" cy="44339"/>
          </a:xfrm>
        </p:grpSpPr>
        <p:sp>
          <p:nvSpPr>
            <p:cNvPr id="3" name="Freeform 3"/>
            <p:cNvSpPr/>
            <p:nvPr/>
          </p:nvSpPr>
          <p:spPr>
            <a:xfrm>
              <a:off x="0" y="0"/>
              <a:ext cx="9310624" cy="44323"/>
            </a:xfrm>
            <a:custGeom>
              <a:avLst/>
              <a:gdLst/>
              <a:ahLst/>
              <a:cxnLst/>
              <a:rect l="l" t="t" r="r" b="b"/>
              <a:pathLst>
                <a:path w="9310624" h="44323">
                  <a:moveTo>
                    <a:pt x="0" y="0"/>
                  </a:moveTo>
                  <a:lnTo>
                    <a:pt x="9310624" y="0"/>
                  </a:lnTo>
                  <a:lnTo>
                    <a:pt x="9310624" y="44323"/>
                  </a:lnTo>
                  <a:lnTo>
                    <a:pt x="0" y="44323"/>
                  </a:lnTo>
                  <a:close/>
                </a:path>
              </a:pathLst>
            </a:custGeom>
            <a:solidFill>
              <a:srgbClr val="032452"/>
            </a:solidFill>
          </p:spPr>
          <p:txBody>
            <a:bodyPr/>
            <a:lstStyle/>
            <a:p>
              <a:endParaRPr lang="en-GB"/>
            </a:p>
          </p:txBody>
        </p:sp>
      </p:grpSp>
      <p:sp>
        <p:nvSpPr>
          <p:cNvPr id="4" name="Freeform 4"/>
          <p:cNvSpPr/>
          <p:nvPr/>
        </p:nvSpPr>
        <p:spPr>
          <a:xfrm>
            <a:off x="2501051" y="314018"/>
            <a:ext cx="2389463" cy="883963"/>
          </a:xfrm>
          <a:custGeom>
            <a:avLst/>
            <a:gdLst/>
            <a:ahLst/>
            <a:cxnLst/>
            <a:rect l="l" t="t" r="r" b="b"/>
            <a:pathLst>
              <a:path w="2389463" h="883963">
                <a:moveTo>
                  <a:pt x="0" y="0"/>
                </a:moveTo>
                <a:lnTo>
                  <a:pt x="2389463" y="0"/>
                </a:lnTo>
                <a:lnTo>
                  <a:pt x="2389463" y="883963"/>
                </a:lnTo>
                <a:lnTo>
                  <a:pt x="0" y="883963"/>
                </a:lnTo>
                <a:lnTo>
                  <a:pt x="0" y="0"/>
                </a:lnTo>
                <a:close/>
              </a:path>
            </a:pathLst>
          </a:custGeom>
          <a:blipFill>
            <a:blip r:embed="rId2"/>
            <a:stretch>
              <a:fillRect b="-500"/>
            </a:stretch>
          </a:blipFill>
        </p:spPr>
        <p:txBody>
          <a:bodyPr/>
          <a:lstStyle/>
          <a:p>
            <a:endParaRPr lang="en-GB"/>
          </a:p>
        </p:txBody>
      </p:sp>
      <p:grpSp>
        <p:nvGrpSpPr>
          <p:cNvPr id="5" name="Group 5"/>
          <p:cNvGrpSpPr/>
          <p:nvPr/>
        </p:nvGrpSpPr>
        <p:grpSpPr>
          <a:xfrm>
            <a:off x="285171" y="5142476"/>
            <a:ext cx="6982982" cy="33254"/>
            <a:chOff x="0" y="0"/>
            <a:chExt cx="9310643" cy="44339"/>
          </a:xfrm>
        </p:grpSpPr>
        <p:sp>
          <p:nvSpPr>
            <p:cNvPr id="6" name="Freeform 6"/>
            <p:cNvSpPr/>
            <p:nvPr/>
          </p:nvSpPr>
          <p:spPr>
            <a:xfrm>
              <a:off x="0" y="0"/>
              <a:ext cx="9310624" cy="44323"/>
            </a:xfrm>
            <a:custGeom>
              <a:avLst/>
              <a:gdLst/>
              <a:ahLst/>
              <a:cxnLst/>
              <a:rect l="l" t="t" r="r" b="b"/>
              <a:pathLst>
                <a:path w="9310624" h="44323">
                  <a:moveTo>
                    <a:pt x="0" y="0"/>
                  </a:moveTo>
                  <a:lnTo>
                    <a:pt x="9310624" y="0"/>
                  </a:lnTo>
                  <a:lnTo>
                    <a:pt x="9310624" y="44323"/>
                  </a:lnTo>
                  <a:lnTo>
                    <a:pt x="0" y="44323"/>
                  </a:lnTo>
                  <a:close/>
                </a:path>
              </a:pathLst>
            </a:custGeom>
            <a:solidFill>
              <a:srgbClr val="032452"/>
            </a:solidFill>
          </p:spPr>
          <p:txBody>
            <a:bodyPr/>
            <a:lstStyle/>
            <a:p>
              <a:endParaRPr lang="en-GB"/>
            </a:p>
          </p:txBody>
        </p:sp>
      </p:grpSp>
      <p:sp>
        <p:nvSpPr>
          <p:cNvPr id="7" name="Freeform 7"/>
          <p:cNvSpPr/>
          <p:nvPr/>
        </p:nvSpPr>
        <p:spPr>
          <a:xfrm>
            <a:off x="0" y="5321550"/>
            <a:ext cx="7553325" cy="5375025"/>
          </a:xfrm>
          <a:custGeom>
            <a:avLst/>
            <a:gdLst/>
            <a:ahLst/>
            <a:cxnLst/>
            <a:rect l="l" t="t" r="r" b="b"/>
            <a:pathLst>
              <a:path w="7553325" h="5375025">
                <a:moveTo>
                  <a:pt x="0" y="0"/>
                </a:moveTo>
                <a:lnTo>
                  <a:pt x="7553325" y="0"/>
                </a:lnTo>
                <a:lnTo>
                  <a:pt x="7553325" y="5375025"/>
                </a:lnTo>
                <a:lnTo>
                  <a:pt x="0" y="5375025"/>
                </a:lnTo>
                <a:lnTo>
                  <a:pt x="0" y="0"/>
                </a:lnTo>
                <a:close/>
              </a:path>
            </a:pathLst>
          </a:custGeom>
          <a:blipFill>
            <a:blip r:embed="rId3"/>
            <a:stretch>
              <a:fillRect/>
            </a:stretch>
          </a:blipFill>
        </p:spPr>
        <p:txBody>
          <a:bodyPr/>
          <a:lstStyle/>
          <a:p>
            <a:endParaRPr lang="en-GB"/>
          </a:p>
        </p:txBody>
      </p:sp>
      <p:sp>
        <p:nvSpPr>
          <p:cNvPr id="8" name="TextBox 8"/>
          <p:cNvSpPr txBox="1"/>
          <p:nvPr/>
        </p:nvSpPr>
        <p:spPr>
          <a:xfrm>
            <a:off x="198351" y="1867973"/>
            <a:ext cx="6982982" cy="1526337"/>
          </a:xfrm>
          <a:prstGeom prst="rect">
            <a:avLst/>
          </a:prstGeom>
        </p:spPr>
        <p:txBody>
          <a:bodyPr lIns="0" tIns="0" rIns="0" bIns="0" rtlCol="0" anchor="t">
            <a:spAutoFit/>
          </a:bodyPr>
          <a:lstStyle/>
          <a:p>
            <a:pPr algn="ctr">
              <a:lnSpc>
                <a:spcPts val="6296"/>
              </a:lnSpc>
            </a:pPr>
            <a:r>
              <a:rPr lang="en-US" sz="3699" spc="584">
                <a:solidFill>
                  <a:srgbClr val="032452"/>
                </a:solidFill>
                <a:latin typeface="Inter"/>
              </a:rPr>
              <a:t>ALL SAINTS </a:t>
            </a:r>
          </a:p>
          <a:p>
            <a:pPr algn="ctr">
              <a:lnSpc>
                <a:spcPts val="6296"/>
              </a:lnSpc>
            </a:pPr>
            <a:r>
              <a:rPr lang="en-US" sz="3699" spc="584">
                <a:solidFill>
                  <a:srgbClr val="032452"/>
                </a:solidFill>
                <a:latin typeface="Inter"/>
              </a:rPr>
              <a:t>CATHOLIC SCHOOL</a:t>
            </a:r>
          </a:p>
        </p:txBody>
      </p:sp>
      <p:sp>
        <p:nvSpPr>
          <p:cNvPr id="9" name="TextBox 9"/>
          <p:cNvSpPr txBox="1"/>
          <p:nvPr/>
        </p:nvSpPr>
        <p:spPr>
          <a:xfrm>
            <a:off x="358935" y="1389137"/>
            <a:ext cx="6842130" cy="422224"/>
          </a:xfrm>
          <a:prstGeom prst="rect">
            <a:avLst/>
          </a:prstGeom>
        </p:spPr>
        <p:txBody>
          <a:bodyPr lIns="0" tIns="0" rIns="0" bIns="0" rtlCol="0" anchor="t">
            <a:spAutoFit/>
          </a:bodyPr>
          <a:lstStyle/>
          <a:p>
            <a:pPr algn="ctr">
              <a:lnSpc>
                <a:spcPts val="3504"/>
              </a:lnSpc>
            </a:pPr>
            <a:r>
              <a:rPr lang="en-US" sz="2503" spc="500">
                <a:solidFill>
                  <a:srgbClr val="032452"/>
                </a:solidFill>
                <a:latin typeface="Playfair Display Bold"/>
              </a:rPr>
              <a:t>STUDENT CAREERS BOOKLET</a:t>
            </a:r>
          </a:p>
        </p:txBody>
      </p:sp>
      <p:sp>
        <p:nvSpPr>
          <p:cNvPr id="10" name="TextBox 10"/>
          <p:cNvSpPr txBox="1"/>
          <p:nvPr/>
        </p:nvSpPr>
        <p:spPr>
          <a:xfrm>
            <a:off x="254702" y="3727724"/>
            <a:ext cx="7043921" cy="567027"/>
          </a:xfrm>
          <a:prstGeom prst="rect">
            <a:avLst/>
          </a:prstGeom>
        </p:spPr>
        <p:txBody>
          <a:bodyPr lIns="0" tIns="0" rIns="0" bIns="0" rtlCol="0" anchor="t">
            <a:spAutoFit/>
          </a:bodyPr>
          <a:lstStyle/>
          <a:p>
            <a:pPr algn="ctr">
              <a:lnSpc>
                <a:spcPts val="4370"/>
              </a:lnSpc>
            </a:pPr>
            <a:r>
              <a:rPr lang="en-US" sz="3800">
                <a:solidFill>
                  <a:srgbClr val="032452"/>
                </a:solidFill>
                <a:latin typeface="Playlist Script"/>
              </a:rPr>
              <a:t>Student Name:</a:t>
            </a:r>
          </a:p>
        </p:txBody>
      </p:sp>
      <p:sp>
        <p:nvSpPr>
          <p:cNvPr id="11" name="TextBox 11"/>
          <p:cNvSpPr txBox="1"/>
          <p:nvPr/>
        </p:nvSpPr>
        <p:spPr>
          <a:xfrm>
            <a:off x="3689842" y="10129548"/>
            <a:ext cx="3758906" cy="567027"/>
          </a:xfrm>
          <a:prstGeom prst="rect">
            <a:avLst/>
          </a:prstGeom>
        </p:spPr>
        <p:txBody>
          <a:bodyPr lIns="0" tIns="0" rIns="0" bIns="0" rtlCol="0" anchor="t">
            <a:spAutoFit/>
          </a:bodyPr>
          <a:lstStyle/>
          <a:p>
            <a:pPr algn="r">
              <a:lnSpc>
                <a:spcPts val="4370"/>
              </a:lnSpc>
            </a:pPr>
            <a:r>
              <a:rPr lang="en-US" sz="3800">
                <a:solidFill>
                  <a:srgbClr val="FFFFFF"/>
                </a:solidFill>
                <a:latin typeface="Tangerine"/>
              </a:rPr>
              <a:t>Sancte Ignatius - Ora pro nobis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T-Levels</a:t>
            </a:r>
          </a:p>
        </p:txBody>
      </p:sp>
      <p:sp>
        <p:nvSpPr>
          <p:cNvPr id="5" name="Rectangle 4">
            <a:extLst>
              <a:ext uri="{FF2B5EF4-FFF2-40B4-BE49-F238E27FC236}">
                <a16:creationId xmlns:a16="http://schemas.microsoft.com/office/drawing/2014/main" id="{D2109034-EDED-48C3-80CE-2F2CAD9604A5}"/>
              </a:ext>
            </a:extLst>
          </p:cNvPr>
          <p:cNvSpPr/>
          <p:nvPr/>
        </p:nvSpPr>
        <p:spPr>
          <a:xfrm>
            <a:off x="647700" y="1445788"/>
            <a:ext cx="5943600" cy="661720"/>
          </a:xfrm>
          <a:prstGeom prst="rect">
            <a:avLst/>
          </a:prstGeom>
        </p:spPr>
        <p:txBody>
          <a:bodyPr wrap="square">
            <a:spAutoFit/>
          </a:bodyPr>
          <a:lstStyle/>
          <a:p>
            <a:pPr algn="ctr">
              <a:lnSpc>
                <a:spcPts val="4370"/>
              </a:lnSpc>
            </a:pPr>
            <a:r>
              <a:rPr lang="en-US" sz="3800" dirty="0">
                <a:solidFill>
                  <a:srgbClr val="032452"/>
                </a:solidFill>
                <a:latin typeface="Playlist Script"/>
              </a:rPr>
              <a:t>How are you assessed?</a:t>
            </a:r>
          </a:p>
        </p:txBody>
      </p:sp>
      <p:grpSp>
        <p:nvGrpSpPr>
          <p:cNvPr id="6" name="Group 2">
            <a:extLst>
              <a:ext uri="{FF2B5EF4-FFF2-40B4-BE49-F238E27FC236}">
                <a16:creationId xmlns:a16="http://schemas.microsoft.com/office/drawing/2014/main" id="{41FABF01-7E9D-4125-8096-A3BD0A0F68D5}"/>
              </a:ext>
            </a:extLst>
          </p:cNvPr>
          <p:cNvGrpSpPr/>
          <p:nvPr/>
        </p:nvGrpSpPr>
        <p:grpSpPr>
          <a:xfrm>
            <a:off x="503758" y="2109824"/>
            <a:ext cx="6536284" cy="69276"/>
            <a:chOff x="0" y="0"/>
            <a:chExt cx="5225540" cy="55384"/>
          </a:xfrm>
        </p:grpSpPr>
        <p:sp>
          <p:nvSpPr>
            <p:cNvPr id="7" name="Freeform 3">
              <a:extLst>
                <a:ext uri="{FF2B5EF4-FFF2-40B4-BE49-F238E27FC236}">
                  <a16:creationId xmlns:a16="http://schemas.microsoft.com/office/drawing/2014/main" id="{D8DE203C-25D3-4C29-A9E1-80C53790A3E7}"/>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8" name="TextBox 10">
            <a:extLst>
              <a:ext uri="{FF2B5EF4-FFF2-40B4-BE49-F238E27FC236}">
                <a16:creationId xmlns:a16="http://schemas.microsoft.com/office/drawing/2014/main" id="{CFC2A62A-AFCF-4D3F-B1C5-6B45E81FFE40}"/>
              </a:ext>
            </a:extLst>
          </p:cNvPr>
          <p:cNvSpPr txBox="1"/>
          <p:nvPr/>
        </p:nvSpPr>
        <p:spPr>
          <a:xfrm>
            <a:off x="317309" y="2560178"/>
            <a:ext cx="6918708" cy="2539157"/>
          </a:xfrm>
          <a:prstGeom prst="rect">
            <a:avLst/>
          </a:prstGeom>
        </p:spPr>
        <p:txBody>
          <a:bodyPr lIns="0" tIns="0" rIns="0" bIns="0" rtlCol="0" anchor="t">
            <a:spAutoFit/>
          </a:bodyPr>
          <a:lstStyle/>
          <a:p>
            <a:r>
              <a:rPr lang="en-GB" sz="1500" dirty="0">
                <a:latin typeface="Glacial Indifference" panose="020B0604020202020204" charset="0"/>
              </a:rPr>
              <a:t>The T Level Technical Qualification comprises two separate components:</a:t>
            </a:r>
          </a:p>
          <a:p>
            <a:pPr marL="285750" indent="-285750">
              <a:buFont typeface="Arial" panose="020B0604020202020204" pitchFamily="34" charset="0"/>
              <a:buChar char="•"/>
            </a:pPr>
            <a:r>
              <a:rPr lang="en-GB" sz="1500" dirty="0">
                <a:latin typeface="Glacial Indifference" panose="020B0604020202020204" charset="0"/>
              </a:rPr>
              <a:t>The Core:</a:t>
            </a:r>
          </a:p>
          <a:p>
            <a:r>
              <a:rPr lang="en-GB" sz="1500" dirty="0">
                <a:latin typeface="Glacial Indifference" panose="020B0604020202020204" charset="0"/>
              </a:rPr>
              <a:t>Assessment is one or more written exams and an Employer Set Project, typically taken midway through the course.</a:t>
            </a:r>
          </a:p>
          <a:p>
            <a:r>
              <a:rPr lang="en-GB" sz="1500" dirty="0">
                <a:latin typeface="Glacial Indifference" panose="020B0604020202020204" charset="0"/>
              </a:rPr>
              <a:t> </a:t>
            </a:r>
          </a:p>
          <a:p>
            <a:pPr marL="285750" indent="-285750">
              <a:buFont typeface="Arial" panose="020B0604020202020204" pitchFamily="34" charset="0"/>
              <a:buChar char="•"/>
            </a:pPr>
            <a:r>
              <a:rPr lang="en-GB" sz="1500" dirty="0">
                <a:latin typeface="Glacial Indifference" panose="020B0604020202020204" charset="0"/>
              </a:rPr>
              <a:t>The Occupational Specialism:</a:t>
            </a:r>
          </a:p>
          <a:p>
            <a:r>
              <a:rPr lang="en-GB" sz="1500" dirty="0">
                <a:latin typeface="Glacial Indifference" panose="020B0604020202020204" charset="0"/>
              </a:rPr>
              <a:t>A practical project or assignments, typically taken at the end of the course.</a:t>
            </a:r>
          </a:p>
          <a:p>
            <a:r>
              <a:rPr lang="en-GB" sz="1500" dirty="0">
                <a:latin typeface="Glacial Indifference" panose="020B0604020202020204" charset="0"/>
              </a:rPr>
              <a:t> </a:t>
            </a:r>
          </a:p>
          <a:p>
            <a:r>
              <a:rPr lang="en-GB" sz="1500" dirty="0">
                <a:latin typeface="Glacial Indifference" panose="020B0604020202020204" charset="0"/>
              </a:rPr>
              <a:t>Both Technical Qualification components are assessed at level 3.  Although the assessments may be taken at different points in the course, they assess separate content to a level 3 standard.  </a:t>
            </a:r>
          </a:p>
        </p:txBody>
      </p:sp>
      <p:grpSp>
        <p:nvGrpSpPr>
          <p:cNvPr id="9" name="Group 5">
            <a:extLst>
              <a:ext uri="{FF2B5EF4-FFF2-40B4-BE49-F238E27FC236}">
                <a16:creationId xmlns:a16="http://schemas.microsoft.com/office/drawing/2014/main" id="{56FF0908-2759-45A1-8342-C669CE5008AB}"/>
              </a:ext>
            </a:extLst>
          </p:cNvPr>
          <p:cNvGrpSpPr/>
          <p:nvPr/>
        </p:nvGrpSpPr>
        <p:grpSpPr>
          <a:xfrm>
            <a:off x="489724" y="7357165"/>
            <a:ext cx="6536284" cy="69276"/>
            <a:chOff x="0" y="0"/>
            <a:chExt cx="5225540" cy="55384"/>
          </a:xfrm>
        </p:grpSpPr>
        <p:sp>
          <p:nvSpPr>
            <p:cNvPr id="10" name="Freeform 6">
              <a:extLst>
                <a:ext uri="{FF2B5EF4-FFF2-40B4-BE49-F238E27FC236}">
                  <a16:creationId xmlns:a16="http://schemas.microsoft.com/office/drawing/2014/main" id="{30B6FB3C-6352-4FE9-960E-1FD382B65163}"/>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1" name="TextBox 11">
            <a:extLst>
              <a:ext uri="{FF2B5EF4-FFF2-40B4-BE49-F238E27FC236}">
                <a16:creationId xmlns:a16="http://schemas.microsoft.com/office/drawing/2014/main" id="{0D02B4FD-77E4-4739-B97E-99B958097190}"/>
              </a:ext>
            </a:extLst>
          </p:cNvPr>
          <p:cNvSpPr txBox="1"/>
          <p:nvPr/>
        </p:nvSpPr>
        <p:spPr>
          <a:xfrm>
            <a:off x="254702" y="7601754"/>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Useful link </a:t>
            </a:r>
          </a:p>
        </p:txBody>
      </p:sp>
      <p:grpSp>
        <p:nvGrpSpPr>
          <p:cNvPr id="12" name="Group 12">
            <a:extLst>
              <a:ext uri="{FF2B5EF4-FFF2-40B4-BE49-F238E27FC236}">
                <a16:creationId xmlns:a16="http://schemas.microsoft.com/office/drawing/2014/main" id="{CD111227-13A4-4460-A0CE-8332B3160031}"/>
              </a:ext>
            </a:extLst>
          </p:cNvPr>
          <p:cNvGrpSpPr/>
          <p:nvPr/>
        </p:nvGrpSpPr>
        <p:grpSpPr>
          <a:xfrm>
            <a:off x="508520" y="8394700"/>
            <a:ext cx="6536284" cy="69276"/>
            <a:chOff x="0" y="0"/>
            <a:chExt cx="5225540" cy="55384"/>
          </a:xfrm>
        </p:grpSpPr>
        <p:sp>
          <p:nvSpPr>
            <p:cNvPr id="13" name="Freeform 13">
              <a:extLst>
                <a:ext uri="{FF2B5EF4-FFF2-40B4-BE49-F238E27FC236}">
                  <a16:creationId xmlns:a16="http://schemas.microsoft.com/office/drawing/2014/main" id="{A840324F-B390-4E40-9F9D-75DB48596A2C}"/>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4" name="TextBox 10">
            <a:extLst>
              <a:ext uri="{FF2B5EF4-FFF2-40B4-BE49-F238E27FC236}">
                <a16:creationId xmlns:a16="http://schemas.microsoft.com/office/drawing/2014/main" id="{D1039A88-0785-474A-97BC-2A6B6F7EB541}"/>
              </a:ext>
            </a:extLst>
          </p:cNvPr>
          <p:cNvSpPr txBox="1"/>
          <p:nvPr/>
        </p:nvSpPr>
        <p:spPr>
          <a:xfrm>
            <a:off x="385931" y="8707728"/>
            <a:ext cx="6918708" cy="1615827"/>
          </a:xfrm>
          <a:prstGeom prst="rect">
            <a:avLst/>
          </a:prstGeom>
        </p:spPr>
        <p:txBody>
          <a:bodyPr lIns="0" tIns="0" rIns="0" bIns="0" rtlCol="0" anchor="t">
            <a:spAutoFit/>
          </a:bodyPr>
          <a:lstStyle/>
          <a:p>
            <a:pPr>
              <a:lnSpc>
                <a:spcPts val="1800"/>
              </a:lnSpc>
            </a:pPr>
            <a:r>
              <a:rPr lang="en-GB" sz="1500" dirty="0">
                <a:latin typeface="Glacial Indifference" panose="020B0604020202020204" charset="0"/>
                <a:hlinkClick r:id="rId2"/>
              </a:rPr>
              <a:t>https://www.tlevels.gov.uk/students/find?Postcode=LS2+7QT&amp;ShouldSearch=True&amp;SelectedQualificationId=0</a:t>
            </a:r>
            <a:endParaRPr lang="en-GB" sz="1500" dirty="0">
              <a:latin typeface="Glacial Indifference" panose="020B0604020202020204" charset="0"/>
            </a:endParaRPr>
          </a:p>
          <a:p>
            <a:pPr>
              <a:lnSpc>
                <a:spcPts val="1800"/>
              </a:lnSpc>
            </a:pPr>
            <a:endParaRPr lang="en-GB" sz="1500" dirty="0">
              <a:latin typeface="Glacial Indifference" panose="020B0604020202020204" charset="0"/>
            </a:endParaRPr>
          </a:p>
          <a:p>
            <a:pPr>
              <a:lnSpc>
                <a:spcPts val="1800"/>
              </a:lnSpc>
            </a:pPr>
            <a:r>
              <a:rPr lang="en-US" sz="1500" i="1" dirty="0">
                <a:solidFill>
                  <a:srgbClr val="000000"/>
                </a:solidFill>
                <a:latin typeface="Glacial Indifference" panose="020B0604020202020204" charset="0"/>
                <a:hlinkClick r:id="rId3"/>
              </a:rPr>
              <a:t>https://qips.ucas.com/qip/t-level</a:t>
            </a:r>
            <a:endParaRPr lang="en-US" sz="1500" i="1" dirty="0">
              <a:solidFill>
                <a:srgbClr val="000000"/>
              </a:solidFill>
              <a:latin typeface="Glacial Indifference" panose="020B0604020202020204" charset="0"/>
            </a:endParaRPr>
          </a:p>
          <a:p>
            <a:pPr>
              <a:lnSpc>
                <a:spcPts val="1800"/>
              </a:lnSpc>
            </a:pPr>
            <a:endParaRPr lang="en-US" sz="1500" i="1" dirty="0">
              <a:solidFill>
                <a:srgbClr val="000000"/>
              </a:solidFill>
              <a:latin typeface="Glacial Indifference" panose="020B0604020202020204" charset="0"/>
            </a:endParaRPr>
          </a:p>
          <a:p>
            <a:pPr>
              <a:lnSpc>
                <a:spcPts val="1800"/>
              </a:lnSpc>
            </a:pPr>
            <a:r>
              <a:rPr lang="en-US" sz="1500" i="1" dirty="0">
                <a:solidFill>
                  <a:srgbClr val="000000"/>
                </a:solidFill>
                <a:latin typeface="Glacial Indifference" panose="020B0604020202020204" charset="0"/>
                <a:hlinkClick r:id="rId4"/>
              </a:rPr>
              <a:t>https://www.tlevels.gov.uk/</a:t>
            </a:r>
            <a:endParaRPr lang="en-US" sz="1500" i="1" dirty="0">
              <a:solidFill>
                <a:srgbClr val="000000"/>
              </a:solidFill>
              <a:latin typeface="Glacial Indifference" panose="020B0604020202020204" charset="0"/>
            </a:endParaRPr>
          </a:p>
          <a:p>
            <a:pPr>
              <a:lnSpc>
                <a:spcPts val="1800"/>
              </a:lnSpc>
            </a:pPr>
            <a:endParaRPr lang="en-US" sz="1500" i="1" dirty="0">
              <a:solidFill>
                <a:srgbClr val="000000"/>
              </a:solidFill>
              <a:latin typeface="Glacial Indifference" panose="020B0604020202020204" charset="0"/>
            </a:endParaRPr>
          </a:p>
        </p:txBody>
      </p:sp>
      <p:grpSp>
        <p:nvGrpSpPr>
          <p:cNvPr id="21" name="Group 5">
            <a:extLst>
              <a:ext uri="{FF2B5EF4-FFF2-40B4-BE49-F238E27FC236}">
                <a16:creationId xmlns:a16="http://schemas.microsoft.com/office/drawing/2014/main" id="{175643FE-93B5-4E68-B4DC-E376B031EFD4}"/>
              </a:ext>
            </a:extLst>
          </p:cNvPr>
          <p:cNvGrpSpPr/>
          <p:nvPr/>
        </p:nvGrpSpPr>
        <p:grpSpPr>
          <a:xfrm>
            <a:off x="317309" y="5265091"/>
            <a:ext cx="6536284" cy="69276"/>
            <a:chOff x="0" y="0"/>
            <a:chExt cx="5225540" cy="55384"/>
          </a:xfrm>
        </p:grpSpPr>
        <p:sp>
          <p:nvSpPr>
            <p:cNvPr id="22" name="Freeform 6">
              <a:extLst>
                <a:ext uri="{FF2B5EF4-FFF2-40B4-BE49-F238E27FC236}">
                  <a16:creationId xmlns:a16="http://schemas.microsoft.com/office/drawing/2014/main" id="{FCDD96F6-A990-4840-80D5-E8545459BC4A}"/>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23" name="TextBox 11">
            <a:extLst>
              <a:ext uri="{FF2B5EF4-FFF2-40B4-BE49-F238E27FC236}">
                <a16:creationId xmlns:a16="http://schemas.microsoft.com/office/drawing/2014/main" id="{BF2205F8-48E4-4047-B890-E35D6622A376}"/>
              </a:ext>
            </a:extLst>
          </p:cNvPr>
          <p:cNvSpPr txBox="1"/>
          <p:nvPr/>
        </p:nvSpPr>
        <p:spPr>
          <a:xfrm>
            <a:off x="194101" y="5423717"/>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Applying for T-levels</a:t>
            </a:r>
          </a:p>
        </p:txBody>
      </p:sp>
      <p:grpSp>
        <p:nvGrpSpPr>
          <p:cNvPr id="24" name="Group 12">
            <a:extLst>
              <a:ext uri="{FF2B5EF4-FFF2-40B4-BE49-F238E27FC236}">
                <a16:creationId xmlns:a16="http://schemas.microsoft.com/office/drawing/2014/main" id="{5D1128BA-9494-432B-B691-D45916F2DCB1}"/>
              </a:ext>
            </a:extLst>
          </p:cNvPr>
          <p:cNvGrpSpPr/>
          <p:nvPr/>
        </p:nvGrpSpPr>
        <p:grpSpPr>
          <a:xfrm>
            <a:off x="401973" y="6100168"/>
            <a:ext cx="6536284" cy="69276"/>
            <a:chOff x="0" y="0"/>
            <a:chExt cx="5225540" cy="55384"/>
          </a:xfrm>
        </p:grpSpPr>
        <p:sp>
          <p:nvSpPr>
            <p:cNvPr id="25" name="Freeform 13">
              <a:extLst>
                <a:ext uri="{FF2B5EF4-FFF2-40B4-BE49-F238E27FC236}">
                  <a16:creationId xmlns:a16="http://schemas.microsoft.com/office/drawing/2014/main" id="{31BFFEBB-373F-458E-BE61-591B72BAA8DE}"/>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26" name="TextBox 10">
            <a:extLst>
              <a:ext uri="{FF2B5EF4-FFF2-40B4-BE49-F238E27FC236}">
                <a16:creationId xmlns:a16="http://schemas.microsoft.com/office/drawing/2014/main" id="{755C8EFB-3AFD-4324-8758-9FBB2E64AB90}"/>
              </a:ext>
            </a:extLst>
          </p:cNvPr>
          <p:cNvSpPr txBox="1"/>
          <p:nvPr/>
        </p:nvSpPr>
        <p:spPr>
          <a:xfrm>
            <a:off x="401973" y="6311850"/>
            <a:ext cx="6918708" cy="923330"/>
          </a:xfrm>
          <a:prstGeom prst="rect">
            <a:avLst/>
          </a:prstGeom>
        </p:spPr>
        <p:txBody>
          <a:bodyPr lIns="0" tIns="0" rIns="0" bIns="0" rtlCol="0" anchor="t">
            <a:spAutoFit/>
          </a:bodyPr>
          <a:lstStyle/>
          <a:p>
            <a:pPr>
              <a:lnSpc>
                <a:spcPts val="1800"/>
              </a:lnSpc>
            </a:pPr>
            <a:r>
              <a:rPr lang="en-GB" sz="1500" dirty="0">
                <a:solidFill>
                  <a:srgbClr val="000000"/>
                </a:solidFill>
                <a:latin typeface="Glacial Indifference" panose="020B0604020202020204" charset="0"/>
              </a:rPr>
              <a:t>To learn more about which colleges offer T levels, go on the following link:</a:t>
            </a:r>
          </a:p>
          <a:p>
            <a:pPr>
              <a:lnSpc>
                <a:spcPts val="1800"/>
              </a:lnSpc>
            </a:pPr>
            <a:r>
              <a:rPr lang="en-US" sz="1500" dirty="0">
                <a:solidFill>
                  <a:srgbClr val="000000"/>
                </a:solidFill>
                <a:latin typeface="Glacial Indifference" panose="020B0604020202020204" charset="0"/>
                <a:hlinkClick r:id="rId2"/>
              </a:rPr>
              <a:t>https://www.tlevels.gov.uk/students/find?Postcode=LS2+7QT&amp;ShouldSearch=True&amp;SelectedQualificationId=0</a:t>
            </a:r>
            <a:endParaRPr lang="en-US" sz="1500" dirty="0">
              <a:solidFill>
                <a:srgbClr val="000000"/>
              </a:solidFill>
              <a:latin typeface="Glacial Indifference" panose="020B0604020202020204" charset="0"/>
            </a:endParaRPr>
          </a:p>
          <a:p>
            <a:pPr>
              <a:lnSpc>
                <a:spcPts val="1800"/>
              </a:lnSpc>
            </a:pPr>
            <a:endParaRPr lang="en-US" sz="1500" i="1" dirty="0">
              <a:solidFill>
                <a:srgbClr val="000000"/>
              </a:solidFill>
              <a:latin typeface="Glacial Indifference" panose="020B0604020202020204" charset="0"/>
            </a:endParaRPr>
          </a:p>
        </p:txBody>
      </p:sp>
    </p:spTree>
    <p:extLst>
      <p:ext uri="{BB962C8B-B14F-4D97-AF65-F5344CB8AC3E}">
        <p14:creationId xmlns:p14="http://schemas.microsoft.com/office/powerpoint/2010/main" val="403560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Options after year 11</a:t>
            </a:r>
          </a:p>
        </p:txBody>
      </p:sp>
      <p:grpSp>
        <p:nvGrpSpPr>
          <p:cNvPr id="12" name="Group 12">
            <a:extLst>
              <a:ext uri="{FF2B5EF4-FFF2-40B4-BE49-F238E27FC236}">
                <a16:creationId xmlns:a16="http://schemas.microsoft.com/office/drawing/2014/main" id="{CD111227-13A4-4460-A0CE-8332B3160031}"/>
              </a:ext>
            </a:extLst>
          </p:cNvPr>
          <p:cNvGrpSpPr/>
          <p:nvPr/>
        </p:nvGrpSpPr>
        <p:grpSpPr>
          <a:xfrm>
            <a:off x="419100" y="1856404"/>
            <a:ext cx="6536284" cy="69276"/>
            <a:chOff x="0" y="0"/>
            <a:chExt cx="5225540" cy="55384"/>
          </a:xfrm>
        </p:grpSpPr>
        <p:sp>
          <p:nvSpPr>
            <p:cNvPr id="13" name="Freeform 13">
              <a:extLst>
                <a:ext uri="{FF2B5EF4-FFF2-40B4-BE49-F238E27FC236}">
                  <a16:creationId xmlns:a16="http://schemas.microsoft.com/office/drawing/2014/main" id="{A840324F-B390-4E40-9F9D-75DB48596A2C}"/>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pic>
        <p:nvPicPr>
          <p:cNvPr id="17" name="Picture 16">
            <a:extLst>
              <a:ext uri="{FF2B5EF4-FFF2-40B4-BE49-F238E27FC236}">
                <a16:creationId xmlns:a16="http://schemas.microsoft.com/office/drawing/2014/main" id="{C929C46E-97CB-45F6-A552-94DC572155C0}"/>
              </a:ext>
            </a:extLst>
          </p:cNvPr>
          <p:cNvPicPr>
            <a:picLocks noChangeAspect="1"/>
          </p:cNvPicPr>
          <p:nvPr/>
        </p:nvPicPr>
        <p:blipFill>
          <a:blip r:embed="rId2"/>
          <a:stretch>
            <a:fillRect/>
          </a:stretch>
        </p:blipFill>
        <p:spPr>
          <a:xfrm>
            <a:off x="419100" y="1057104"/>
            <a:ext cx="6541575" cy="67062"/>
          </a:xfrm>
          <a:prstGeom prst="rect">
            <a:avLst/>
          </a:prstGeom>
        </p:spPr>
      </p:pic>
      <p:grpSp>
        <p:nvGrpSpPr>
          <p:cNvPr id="27" name="Group 12">
            <a:extLst>
              <a:ext uri="{FF2B5EF4-FFF2-40B4-BE49-F238E27FC236}">
                <a16:creationId xmlns:a16="http://schemas.microsoft.com/office/drawing/2014/main" id="{7C64C0F9-5596-4569-8BA5-B9053008C4E4}"/>
              </a:ext>
            </a:extLst>
          </p:cNvPr>
          <p:cNvGrpSpPr/>
          <p:nvPr/>
        </p:nvGrpSpPr>
        <p:grpSpPr>
          <a:xfrm>
            <a:off x="591598" y="8617131"/>
            <a:ext cx="6536284" cy="69276"/>
            <a:chOff x="0" y="0"/>
            <a:chExt cx="5225540" cy="55384"/>
          </a:xfrm>
        </p:grpSpPr>
        <p:sp>
          <p:nvSpPr>
            <p:cNvPr id="28" name="Freeform 13">
              <a:extLst>
                <a:ext uri="{FF2B5EF4-FFF2-40B4-BE49-F238E27FC236}">
                  <a16:creationId xmlns:a16="http://schemas.microsoft.com/office/drawing/2014/main" id="{A27BFC4C-860A-4053-8289-2EC645F6DBB8}"/>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8" name="TextBox 17">
            <a:extLst>
              <a:ext uri="{FF2B5EF4-FFF2-40B4-BE49-F238E27FC236}">
                <a16:creationId xmlns:a16="http://schemas.microsoft.com/office/drawing/2014/main" id="{5E4AB5C5-DF76-4F23-91B2-83B0A4B4656B}"/>
              </a:ext>
            </a:extLst>
          </p:cNvPr>
          <p:cNvSpPr txBox="1"/>
          <p:nvPr/>
        </p:nvSpPr>
        <p:spPr>
          <a:xfrm>
            <a:off x="905943" y="1269103"/>
            <a:ext cx="5562600" cy="369332"/>
          </a:xfrm>
          <a:prstGeom prst="rect">
            <a:avLst/>
          </a:prstGeom>
          <a:noFill/>
        </p:spPr>
        <p:txBody>
          <a:bodyPr wrap="square" rtlCol="0">
            <a:spAutoFit/>
          </a:bodyPr>
          <a:lstStyle/>
          <a:p>
            <a:pPr algn="ctr"/>
            <a:r>
              <a:rPr lang="en-GB" i="1" dirty="0">
                <a:solidFill>
                  <a:schemeClr val="accent1">
                    <a:lumMod val="50000"/>
                  </a:schemeClr>
                </a:solidFill>
                <a:latin typeface="Playlist Script" panose="020B0604020202020204" charset="0"/>
              </a:rPr>
              <a:t>At the end of year 11 you have the following options</a:t>
            </a:r>
          </a:p>
        </p:txBody>
      </p:sp>
      <p:sp>
        <p:nvSpPr>
          <p:cNvPr id="20" name="TextBox 19">
            <a:extLst>
              <a:ext uri="{FF2B5EF4-FFF2-40B4-BE49-F238E27FC236}">
                <a16:creationId xmlns:a16="http://schemas.microsoft.com/office/drawing/2014/main" id="{FC43FA2F-BED5-416E-A35E-6D279F710D9D}"/>
              </a:ext>
            </a:extLst>
          </p:cNvPr>
          <p:cNvSpPr txBox="1"/>
          <p:nvPr/>
        </p:nvSpPr>
        <p:spPr>
          <a:xfrm>
            <a:off x="546887" y="2145927"/>
            <a:ext cx="6625707" cy="6294031"/>
          </a:xfrm>
          <a:prstGeom prst="rect">
            <a:avLst/>
          </a:prstGeom>
          <a:noFill/>
        </p:spPr>
        <p:txBody>
          <a:bodyPr wrap="square" rtlCol="0">
            <a:spAutoFit/>
          </a:bodyPr>
          <a:lstStyle/>
          <a:p>
            <a:endParaRPr lang="en-GB" sz="1400" dirty="0">
              <a:latin typeface="Glacial Indifference" panose="020B0604020202020204" charset="0"/>
            </a:endParaRPr>
          </a:p>
          <a:p>
            <a:r>
              <a:rPr lang="en-GB" sz="1500" dirty="0">
                <a:latin typeface="Glacial Indifference" panose="020B0604020202020204" charset="0"/>
              </a:rPr>
              <a:t>Sixth form (school based)</a:t>
            </a:r>
          </a:p>
          <a:p>
            <a:pPr marL="171450" indent="-171450">
              <a:buFont typeface="Arial" panose="020B0604020202020204" pitchFamily="34" charset="0"/>
              <a:buChar char="•"/>
            </a:pPr>
            <a:r>
              <a:rPr lang="en-GB" sz="1500" dirty="0">
                <a:latin typeface="Glacial Indifference" panose="020B0604020202020204" charset="0"/>
              </a:rPr>
              <a:t>For ages 16-19</a:t>
            </a:r>
          </a:p>
          <a:p>
            <a:pPr marL="171450" indent="-171450">
              <a:buFont typeface="Arial" panose="020B0604020202020204" pitchFamily="34" charset="0"/>
              <a:buChar char="•"/>
            </a:pPr>
            <a:r>
              <a:rPr lang="en-GB" sz="1500" dirty="0">
                <a:latin typeface="Glacial Indifference" panose="020B0604020202020204" charset="0"/>
              </a:rPr>
              <a:t>Mostly offer A level and BTEC/CTEC level 3 courses to those who gain GCSEs 4-9 including English and maths</a:t>
            </a:r>
          </a:p>
          <a:p>
            <a:pPr marL="171450" indent="-171450">
              <a:buFont typeface="Arial" panose="020B0604020202020204" pitchFamily="34" charset="0"/>
              <a:buChar char="•"/>
            </a:pPr>
            <a:r>
              <a:rPr lang="en-GB" sz="1500" dirty="0">
                <a:latin typeface="Glacial Indifference" panose="020B0604020202020204" charset="0"/>
              </a:rPr>
              <a:t>Level 2 courses offered in some sixth forms</a:t>
            </a:r>
          </a:p>
          <a:p>
            <a:pPr marL="171450" indent="-171450">
              <a:buFont typeface="Arial" panose="020B0604020202020204" pitchFamily="34" charset="0"/>
              <a:buChar char="•"/>
            </a:pPr>
            <a:endParaRPr lang="en-GB" sz="1500" dirty="0">
              <a:latin typeface="Glacial Indifference" panose="020B0604020202020204" charset="0"/>
            </a:endParaRPr>
          </a:p>
          <a:p>
            <a:r>
              <a:rPr lang="en-GB" sz="1500" dirty="0">
                <a:latin typeface="Glacial Indifference" panose="020B0604020202020204" charset="0"/>
              </a:rPr>
              <a:t>Sixth Form Colleges (not attached to a school)</a:t>
            </a:r>
          </a:p>
          <a:p>
            <a:pPr marL="171450" indent="-171450">
              <a:buFont typeface="Arial" panose="020B0604020202020204" pitchFamily="34" charset="0"/>
              <a:buChar char="•"/>
            </a:pPr>
            <a:r>
              <a:rPr lang="en-GB" sz="1500" dirty="0">
                <a:latin typeface="Glacial Indifference" panose="020B0604020202020204" charset="0"/>
              </a:rPr>
              <a:t>For ages 16-19</a:t>
            </a:r>
          </a:p>
          <a:p>
            <a:pPr marL="171450" indent="-171450">
              <a:buFont typeface="Arial" panose="020B0604020202020204" pitchFamily="34" charset="0"/>
              <a:buChar char="•"/>
            </a:pPr>
            <a:r>
              <a:rPr lang="en-GB" sz="1500" dirty="0">
                <a:latin typeface="Glacial Indifference" panose="020B0604020202020204" charset="0"/>
              </a:rPr>
              <a:t>Courses offered from level 2 vocational to A Levels, BTECs and T levels</a:t>
            </a:r>
          </a:p>
          <a:p>
            <a:pPr marL="171450" indent="-171450">
              <a:buFont typeface="Arial" panose="020B0604020202020204" pitchFamily="34" charset="0"/>
              <a:buChar char="•"/>
            </a:pPr>
            <a:endParaRPr lang="en-GB" sz="1500" dirty="0">
              <a:latin typeface="Glacial Indifference" panose="020B0604020202020204" charset="0"/>
            </a:endParaRPr>
          </a:p>
          <a:p>
            <a:r>
              <a:rPr lang="en-GB" sz="1500" dirty="0">
                <a:latin typeface="Glacial Indifference" panose="020B0604020202020204" charset="0"/>
              </a:rPr>
              <a:t>Specialist Colleges</a:t>
            </a:r>
          </a:p>
          <a:p>
            <a:pPr marL="285750" indent="-285750">
              <a:buFont typeface="Arial" panose="020B0604020202020204" pitchFamily="34" charset="0"/>
              <a:buChar char="•"/>
            </a:pPr>
            <a:r>
              <a:rPr lang="en-GB" sz="1500" dirty="0">
                <a:latin typeface="Glacial Indifference" panose="020B0604020202020204" charset="0"/>
              </a:rPr>
              <a:t>Offer courses in a specific filed e.g. Engineering, Arts, Drama etc.</a:t>
            </a:r>
          </a:p>
          <a:p>
            <a:pPr marL="285750" indent="-285750">
              <a:buFont typeface="Arial" panose="020B0604020202020204" pitchFamily="34" charset="0"/>
              <a:buChar char="•"/>
            </a:pPr>
            <a:r>
              <a:rPr lang="en-GB" sz="1500" dirty="0">
                <a:latin typeface="Glacial Indifference" panose="020B0604020202020204" charset="0"/>
              </a:rPr>
              <a:t>Courses can include BTEC National, T level and others.</a:t>
            </a:r>
          </a:p>
          <a:p>
            <a:endParaRPr lang="en-GB" sz="1500" dirty="0">
              <a:latin typeface="Glacial Indifference" panose="020B0604020202020204" charset="0"/>
            </a:endParaRPr>
          </a:p>
          <a:p>
            <a:r>
              <a:rPr lang="en-GB" sz="1500" dirty="0">
                <a:latin typeface="Glacial Indifference" panose="020B0604020202020204" charset="0"/>
              </a:rPr>
              <a:t>College (Further Education)</a:t>
            </a:r>
          </a:p>
          <a:p>
            <a:pPr marL="285750" indent="-285750">
              <a:buFont typeface="Arial" panose="020B0604020202020204" pitchFamily="34" charset="0"/>
              <a:buChar char="•"/>
            </a:pPr>
            <a:r>
              <a:rPr lang="en-GB" sz="1500" dirty="0">
                <a:latin typeface="Glacial Indifference" panose="020B0604020202020204" charset="0"/>
              </a:rPr>
              <a:t>For all ages, offering a wide range of practical, work-related and some academic courses at all levels.</a:t>
            </a:r>
          </a:p>
          <a:p>
            <a:pPr marL="285750" indent="-285750">
              <a:buFont typeface="Arial" panose="020B0604020202020204" pitchFamily="34" charset="0"/>
              <a:buChar char="•"/>
            </a:pPr>
            <a:endParaRPr lang="en-GB" sz="1500" dirty="0">
              <a:latin typeface="Glacial Indifference" panose="020B0604020202020204" charset="0"/>
            </a:endParaRPr>
          </a:p>
          <a:p>
            <a:r>
              <a:rPr lang="en-GB" sz="1500" dirty="0">
                <a:latin typeface="Glacial Indifference" panose="020B0604020202020204" charset="0"/>
              </a:rPr>
              <a:t>Apprenticeships</a:t>
            </a:r>
          </a:p>
          <a:p>
            <a:pPr marL="171450" indent="-171450">
              <a:buFont typeface="Arial" panose="020B0604020202020204" pitchFamily="34" charset="0"/>
              <a:buChar char="•"/>
            </a:pPr>
            <a:r>
              <a:rPr lang="en-GB" sz="1500" dirty="0">
                <a:latin typeface="Glacial Indifference" panose="020B0604020202020204" charset="0"/>
              </a:rPr>
              <a:t>On the job learning contracts for age 16 upwards</a:t>
            </a:r>
          </a:p>
          <a:p>
            <a:pPr marL="171450" indent="-171450">
              <a:buFont typeface="Arial" panose="020B0604020202020204" pitchFamily="34" charset="0"/>
              <a:buChar char="•"/>
            </a:pPr>
            <a:r>
              <a:rPr lang="en-GB" sz="1500" dirty="0">
                <a:latin typeface="Glacial Indifference" panose="020B0604020202020204" charset="0"/>
              </a:rPr>
              <a:t>Involves working and studying for a qualification</a:t>
            </a:r>
          </a:p>
          <a:p>
            <a:pPr marL="171450" indent="-171450">
              <a:buFont typeface="Arial" panose="020B0604020202020204" pitchFamily="34" charset="0"/>
              <a:buChar char="•"/>
            </a:pPr>
            <a:r>
              <a:rPr lang="en-GB" sz="1500" dirty="0">
                <a:latin typeface="Glacial Indifference" panose="020B0604020202020204" charset="0"/>
              </a:rPr>
              <a:t>See our section on apprenticeships</a:t>
            </a:r>
          </a:p>
          <a:p>
            <a:endParaRPr lang="en-GB" sz="1500" dirty="0">
              <a:latin typeface="Glacial Indifference" panose="020B0604020202020204" charset="0"/>
            </a:endParaRPr>
          </a:p>
          <a:p>
            <a:r>
              <a:rPr lang="en-GB" sz="1500" dirty="0">
                <a:latin typeface="Glacial Indifference" panose="020B0604020202020204" charset="0"/>
              </a:rPr>
              <a:t>Traineeships</a:t>
            </a:r>
          </a:p>
          <a:p>
            <a:pPr marL="285750" indent="-285750">
              <a:buFont typeface="Arial" panose="020B0604020202020204" pitchFamily="34" charset="0"/>
              <a:buChar char="•"/>
            </a:pPr>
            <a:r>
              <a:rPr lang="en-GB" sz="1500" dirty="0">
                <a:latin typeface="Glacial Indifference" panose="020B0604020202020204" charset="0"/>
              </a:rPr>
              <a:t>Work and study programmes for those aged 16 and upwards</a:t>
            </a:r>
          </a:p>
          <a:p>
            <a:endParaRPr lang="en-GB" sz="1400" dirty="0">
              <a:latin typeface="Glacial Indifference" panose="020B0604020202020204" charset="0"/>
            </a:endParaRPr>
          </a:p>
        </p:txBody>
      </p:sp>
    </p:spTree>
    <p:extLst>
      <p:ext uri="{BB962C8B-B14F-4D97-AF65-F5344CB8AC3E}">
        <p14:creationId xmlns:p14="http://schemas.microsoft.com/office/powerpoint/2010/main" val="279294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Work Experience</a:t>
            </a:r>
          </a:p>
        </p:txBody>
      </p:sp>
      <p:grpSp>
        <p:nvGrpSpPr>
          <p:cNvPr id="5" name="Group 2">
            <a:extLst>
              <a:ext uri="{FF2B5EF4-FFF2-40B4-BE49-F238E27FC236}">
                <a16:creationId xmlns:a16="http://schemas.microsoft.com/office/drawing/2014/main" id="{3DFACF28-F600-4079-BD7C-77E82A8171F8}"/>
              </a:ext>
            </a:extLst>
          </p:cNvPr>
          <p:cNvGrpSpPr/>
          <p:nvPr/>
        </p:nvGrpSpPr>
        <p:grpSpPr>
          <a:xfrm>
            <a:off x="508520" y="1140223"/>
            <a:ext cx="6536284" cy="69276"/>
            <a:chOff x="0" y="0"/>
            <a:chExt cx="5225540" cy="55384"/>
          </a:xfrm>
        </p:grpSpPr>
        <p:sp>
          <p:nvSpPr>
            <p:cNvPr id="6" name="Freeform 3">
              <a:extLst>
                <a:ext uri="{FF2B5EF4-FFF2-40B4-BE49-F238E27FC236}">
                  <a16:creationId xmlns:a16="http://schemas.microsoft.com/office/drawing/2014/main" id="{410D792D-3F3B-4DD2-BFB7-23020040E7FA}"/>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7" name="TextBox 7">
            <a:extLst>
              <a:ext uri="{FF2B5EF4-FFF2-40B4-BE49-F238E27FC236}">
                <a16:creationId xmlns:a16="http://schemas.microsoft.com/office/drawing/2014/main" id="{044B9414-D808-415C-9CA1-CC1E67404A19}"/>
              </a:ext>
            </a:extLst>
          </p:cNvPr>
          <p:cNvSpPr txBox="1"/>
          <p:nvPr/>
        </p:nvSpPr>
        <p:spPr>
          <a:xfrm>
            <a:off x="499880" y="1333316"/>
            <a:ext cx="6544928" cy="584775"/>
          </a:xfrm>
          <a:prstGeom prst="rect">
            <a:avLst/>
          </a:prstGeom>
        </p:spPr>
        <p:txBody>
          <a:bodyPr wrap="square" lIns="0" tIns="0" rIns="0" bIns="0" rtlCol="0" anchor="t">
            <a:spAutoFit/>
          </a:bodyPr>
          <a:lstStyle/>
          <a:p>
            <a:pPr algn="ctr" fontAlgn="base"/>
            <a:r>
              <a:rPr lang="en-GB" sz="3800" b="1" dirty="0">
                <a:solidFill>
                  <a:srgbClr val="002060"/>
                </a:solidFill>
                <a:latin typeface="Playlist Script" panose="020B0604020202020204" charset="0"/>
              </a:rPr>
              <a:t>Virtual Work Experience</a:t>
            </a:r>
          </a:p>
        </p:txBody>
      </p:sp>
      <p:grpSp>
        <p:nvGrpSpPr>
          <p:cNvPr id="8" name="Group 8">
            <a:extLst>
              <a:ext uri="{FF2B5EF4-FFF2-40B4-BE49-F238E27FC236}">
                <a16:creationId xmlns:a16="http://schemas.microsoft.com/office/drawing/2014/main" id="{6EA12E57-0724-42A0-8B4D-D7A03BA0E0CF}"/>
              </a:ext>
            </a:extLst>
          </p:cNvPr>
          <p:cNvGrpSpPr/>
          <p:nvPr/>
        </p:nvGrpSpPr>
        <p:grpSpPr>
          <a:xfrm>
            <a:off x="508523" y="2633148"/>
            <a:ext cx="6536284" cy="69276"/>
            <a:chOff x="0" y="0"/>
            <a:chExt cx="5225540" cy="55384"/>
          </a:xfrm>
        </p:grpSpPr>
        <p:sp>
          <p:nvSpPr>
            <p:cNvPr id="9" name="Freeform 9">
              <a:extLst>
                <a:ext uri="{FF2B5EF4-FFF2-40B4-BE49-F238E27FC236}">
                  <a16:creationId xmlns:a16="http://schemas.microsoft.com/office/drawing/2014/main" id="{47B00EA8-4F53-44B2-9AA3-03D4BF12DDF3}"/>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1" name="TextBox 10">
            <a:extLst>
              <a:ext uri="{FF2B5EF4-FFF2-40B4-BE49-F238E27FC236}">
                <a16:creationId xmlns:a16="http://schemas.microsoft.com/office/drawing/2014/main" id="{CF4453EE-BD75-4B9C-83C8-8B353C6EA67D}"/>
              </a:ext>
            </a:extLst>
          </p:cNvPr>
          <p:cNvSpPr txBox="1"/>
          <p:nvPr/>
        </p:nvSpPr>
        <p:spPr>
          <a:xfrm>
            <a:off x="312546" y="2943623"/>
            <a:ext cx="6918708" cy="6924973"/>
          </a:xfrm>
          <a:prstGeom prst="rect">
            <a:avLst/>
          </a:prstGeom>
        </p:spPr>
        <p:txBody>
          <a:bodyPr lIns="0" tIns="0" rIns="0" bIns="0" rtlCol="0" anchor="t">
            <a:spAutoFit/>
          </a:bodyPr>
          <a:lstStyle/>
          <a:p>
            <a:pPr fontAlgn="base"/>
            <a:r>
              <a:rPr lang="en-GB" sz="1450" dirty="0">
                <a:latin typeface="Glacial Indifference" panose="020B0604020202020204" charset="0"/>
              </a:rPr>
              <a:t>Don’t worry if you’re still not sure about the kind of career you want. Virtual work experience is a great way of trying out a career to see if it’s for you.</a:t>
            </a:r>
          </a:p>
          <a:p>
            <a:pPr fontAlgn="base"/>
            <a:r>
              <a:rPr lang="en-GB" sz="1450" dirty="0">
                <a:latin typeface="Glacial Indifference" panose="020B0604020202020204" charset="0"/>
              </a:rPr>
              <a:t>Before you start to look into what specific careers it can helpful to think about what you like to do and where you feel your strengths lie. Ask yourself the following questions:</a:t>
            </a:r>
          </a:p>
          <a:p>
            <a:pPr fontAlgn="base"/>
            <a:endParaRPr lang="en-GB" sz="1450" dirty="0">
              <a:latin typeface="Glacial Indifference" panose="020B0604020202020204" charset="0"/>
            </a:endParaRPr>
          </a:p>
          <a:p>
            <a:pPr marL="285750" indent="-285750" fontAlgn="base">
              <a:buFont typeface="Arial" panose="020B0604020202020204" pitchFamily="34" charset="0"/>
              <a:buChar char="•"/>
            </a:pPr>
            <a:r>
              <a:rPr lang="en-GB" sz="1450" dirty="0">
                <a:latin typeface="Glacial Indifference" panose="020B0604020202020204" charset="0"/>
              </a:rPr>
              <a:t>What are my favourite subjects at school or college?</a:t>
            </a:r>
          </a:p>
          <a:p>
            <a:pPr marL="285750" indent="-285750" fontAlgn="base">
              <a:buFont typeface="Arial" panose="020B0604020202020204" pitchFamily="34" charset="0"/>
              <a:buChar char="•"/>
            </a:pPr>
            <a:r>
              <a:rPr lang="en-GB" sz="1450" dirty="0">
                <a:latin typeface="Glacial Indifference" panose="020B0604020202020204" charset="0"/>
              </a:rPr>
              <a:t>What subjects am I good at and which ones do I find more difficult?</a:t>
            </a:r>
          </a:p>
          <a:p>
            <a:pPr marL="285750" indent="-285750" fontAlgn="base">
              <a:buFont typeface="Arial" panose="020B0604020202020204" pitchFamily="34" charset="0"/>
              <a:buChar char="•"/>
            </a:pPr>
            <a:r>
              <a:rPr lang="en-GB" sz="1450" dirty="0">
                <a:latin typeface="Glacial Indifference" panose="020B0604020202020204" charset="0"/>
              </a:rPr>
              <a:t>What do I enjoy doing outside school or college? Could I turn my hobby into a career?</a:t>
            </a:r>
          </a:p>
          <a:p>
            <a:pPr marL="285750" indent="-285750" fontAlgn="base">
              <a:buFont typeface="Arial" panose="020B0604020202020204" pitchFamily="34" charset="0"/>
              <a:buChar char="•"/>
            </a:pPr>
            <a:r>
              <a:rPr lang="en-GB" sz="1450" dirty="0">
                <a:latin typeface="Glacial Indifference" panose="020B0604020202020204" charset="0"/>
              </a:rPr>
              <a:t>What jobs have I heard about or seen other people doing? Could I see myself doing any of these jobs?</a:t>
            </a:r>
          </a:p>
          <a:p>
            <a:pPr fontAlgn="base"/>
            <a:endParaRPr lang="en-GB" sz="1450" dirty="0">
              <a:latin typeface="Glacial Indifference" panose="020B0604020202020204" charset="0"/>
            </a:endParaRPr>
          </a:p>
          <a:p>
            <a:pPr fontAlgn="base"/>
            <a:r>
              <a:rPr lang="en-GB" sz="1450" dirty="0">
                <a:latin typeface="Glacial Indifference" panose="020B0604020202020204" charset="0"/>
              </a:rPr>
              <a:t>It can be helpful to speak to friends, family members and your teachers about their careers and how they got there. These conversations will help you start to get an idea of what different jobs are like and what qualifications and experiences you will need for particular careers.</a:t>
            </a:r>
          </a:p>
          <a:p>
            <a:pPr fontAlgn="base"/>
            <a:endParaRPr lang="en-GB" sz="1450" dirty="0">
              <a:latin typeface="Glacial Indifference" panose="020B0604020202020204" charset="0"/>
            </a:endParaRPr>
          </a:p>
          <a:p>
            <a:pPr fontAlgn="base"/>
            <a:r>
              <a:rPr lang="en-GB" sz="1450" dirty="0">
                <a:latin typeface="Glacial Indifference" panose="020B0604020202020204" charset="0"/>
              </a:rPr>
              <a:t>You can also find lots of useful careers information and planning tools online. Some services are provided by government while others are run by private companies, funded through advertising.</a:t>
            </a:r>
          </a:p>
          <a:p>
            <a:pPr fontAlgn="base"/>
            <a:endParaRPr lang="en-GB" sz="1450" dirty="0">
              <a:latin typeface="Glacial Indifference" panose="020B0604020202020204" charset="0"/>
            </a:endParaRPr>
          </a:p>
          <a:p>
            <a:pPr fontAlgn="base"/>
            <a:r>
              <a:rPr lang="en-GB" sz="1450" dirty="0" err="1">
                <a:latin typeface="Glacial Indifference" panose="020B0604020202020204" charset="0"/>
                <a:hlinkClick r:id="rId2"/>
              </a:rPr>
              <a:t>Unifrog</a:t>
            </a:r>
            <a:r>
              <a:rPr lang="en-GB" sz="1450" dirty="0">
                <a:latin typeface="Glacial Indifference" panose="020B0604020202020204" charset="0"/>
              </a:rPr>
              <a:t>  - the school careers platform where you can explore job profiles and match potential careers to your school subjects</a:t>
            </a:r>
          </a:p>
          <a:p>
            <a:pPr fontAlgn="base"/>
            <a:endParaRPr lang="en-GB" sz="1450" dirty="0">
              <a:latin typeface="Glacial Indifference" panose="020B0604020202020204" charset="0"/>
            </a:endParaRPr>
          </a:p>
          <a:p>
            <a:pPr fontAlgn="base"/>
            <a:r>
              <a:rPr lang="en-GB" sz="1450" u="sng" dirty="0">
                <a:latin typeface="Glacial Indifference" panose="020B0604020202020204" charset="0"/>
                <a:hlinkClick r:id="rId3"/>
              </a:rPr>
              <a:t>National Careers Service</a:t>
            </a:r>
            <a:r>
              <a:rPr lang="en-GB" sz="1450" dirty="0">
                <a:latin typeface="Glacial Indifference" panose="020B0604020202020204" charset="0"/>
              </a:rPr>
              <a:t> (England) – explore over 800 job profiles, match your skills and interests to potential jobs and speak to a careers adviser</a:t>
            </a:r>
          </a:p>
          <a:p>
            <a:pPr fontAlgn="base"/>
            <a:endParaRPr lang="en-GB" sz="1450" dirty="0">
              <a:latin typeface="Glacial Indifference" panose="020B0604020202020204" charset="0"/>
            </a:endParaRPr>
          </a:p>
          <a:p>
            <a:pPr fontAlgn="base"/>
            <a:r>
              <a:rPr lang="en-GB" sz="1450" u="sng" dirty="0">
                <a:latin typeface="Glacial Indifference" panose="020B0604020202020204" charset="0"/>
                <a:hlinkClick r:id="rId4"/>
              </a:rPr>
              <a:t>Future Morph</a:t>
            </a:r>
            <a:r>
              <a:rPr lang="en-GB" sz="1450" dirty="0">
                <a:latin typeface="Glacial Indifference" panose="020B0604020202020204" charset="0"/>
              </a:rPr>
              <a:t> – careers website created to show that studying science, technology, engineering or maths beyond the age of 16 isn’t just a one track road to becoming a scientist or engineer!</a:t>
            </a:r>
          </a:p>
          <a:p>
            <a:pPr fontAlgn="base"/>
            <a:endParaRPr lang="en-GB" sz="1500" dirty="0">
              <a:latin typeface="Glacial Indifference"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Work Experience</a:t>
            </a:r>
          </a:p>
        </p:txBody>
      </p:sp>
      <p:grpSp>
        <p:nvGrpSpPr>
          <p:cNvPr id="5" name="Group 2">
            <a:extLst>
              <a:ext uri="{FF2B5EF4-FFF2-40B4-BE49-F238E27FC236}">
                <a16:creationId xmlns:a16="http://schemas.microsoft.com/office/drawing/2014/main" id="{3DFACF28-F600-4079-BD7C-77E82A8171F8}"/>
              </a:ext>
            </a:extLst>
          </p:cNvPr>
          <p:cNvGrpSpPr/>
          <p:nvPr/>
        </p:nvGrpSpPr>
        <p:grpSpPr>
          <a:xfrm>
            <a:off x="508520" y="1140223"/>
            <a:ext cx="6536284" cy="69276"/>
            <a:chOff x="0" y="0"/>
            <a:chExt cx="5225540" cy="55384"/>
          </a:xfrm>
        </p:grpSpPr>
        <p:sp>
          <p:nvSpPr>
            <p:cNvPr id="6" name="Freeform 3">
              <a:extLst>
                <a:ext uri="{FF2B5EF4-FFF2-40B4-BE49-F238E27FC236}">
                  <a16:creationId xmlns:a16="http://schemas.microsoft.com/office/drawing/2014/main" id="{410D792D-3F3B-4DD2-BFB7-23020040E7FA}"/>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7" name="TextBox 7">
            <a:extLst>
              <a:ext uri="{FF2B5EF4-FFF2-40B4-BE49-F238E27FC236}">
                <a16:creationId xmlns:a16="http://schemas.microsoft.com/office/drawing/2014/main" id="{044B9414-D808-415C-9CA1-CC1E67404A19}"/>
              </a:ext>
            </a:extLst>
          </p:cNvPr>
          <p:cNvSpPr txBox="1"/>
          <p:nvPr/>
        </p:nvSpPr>
        <p:spPr>
          <a:xfrm>
            <a:off x="499880" y="1333316"/>
            <a:ext cx="6544928" cy="584775"/>
          </a:xfrm>
          <a:prstGeom prst="rect">
            <a:avLst/>
          </a:prstGeom>
        </p:spPr>
        <p:txBody>
          <a:bodyPr wrap="square" lIns="0" tIns="0" rIns="0" bIns="0" rtlCol="0" anchor="t">
            <a:spAutoFit/>
          </a:bodyPr>
          <a:lstStyle/>
          <a:p>
            <a:pPr algn="ctr" fontAlgn="base"/>
            <a:r>
              <a:rPr lang="en-GB" sz="3800" b="1" dirty="0">
                <a:solidFill>
                  <a:srgbClr val="002060"/>
                </a:solidFill>
                <a:latin typeface="Playlist Script" panose="020B0604020202020204" charset="0"/>
              </a:rPr>
              <a:t>Virtual Work Experience continued</a:t>
            </a:r>
          </a:p>
        </p:txBody>
      </p:sp>
      <p:grpSp>
        <p:nvGrpSpPr>
          <p:cNvPr id="8" name="Group 8">
            <a:extLst>
              <a:ext uri="{FF2B5EF4-FFF2-40B4-BE49-F238E27FC236}">
                <a16:creationId xmlns:a16="http://schemas.microsoft.com/office/drawing/2014/main" id="{6EA12E57-0724-42A0-8B4D-D7A03BA0E0CF}"/>
              </a:ext>
            </a:extLst>
          </p:cNvPr>
          <p:cNvGrpSpPr/>
          <p:nvPr/>
        </p:nvGrpSpPr>
        <p:grpSpPr>
          <a:xfrm>
            <a:off x="526570" y="2557423"/>
            <a:ext cx="6536284" cy="69276"/>
            <a:chOff x="0" y="0"/>
            <a:chExt cx="5225540" cy="55384"/>
          </a:xfrm>
        </p:grpSpPr>
        <p:sp>
          <p:nvSpPr>
            <p:cNvPr id="9" name="Freeform 9">
              <a:extLst>
                <a:ext uri="{FF2B5EF4-FFF2-40B4-BE49-F238E27FC236}">
                  <a16:creationId xmlns:a16="http://schemas.microsoft.com/office/drawing/2014/main" id="{47B00EA8-4F53-44B2-9AA3-03D4BF12DDF3}"/>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1" name="TextBox 10">
            <a:extLst>
              <a:ext uri="{FF2B5EF4-FFF2-40B4-BE49-F238E27FC236}">
                <a16:creationId xmlns:a16="http://schemas.microsoft.com/office/drawing/2014/main" id="{CF4453EE-BD75-4B9C-83C8-8B353C6EA67D}"/>
              </a:ext>
            </a:extLst>
          </p:cNvPr>
          <p:cNvSpPr txBox="1"/>
          <p:nvPr/>
        </p:nvSpPr>
        <p:spPr>
          <a:xfrm>
            <a:off x="312546" y="3020491"/>
            <a:ext cx="6918708" cy="6247864"/>
          </a:xfrm>
          <a:prstGeom prst="rect">
            <a:avLst/>
          </a:prstGeom>
        </p:spPr>
        <p:txBody>
          <a:bodyPr lIns="0" tIns="0" rIns="0" bIns="0" rtlCol="0" anchor="t">
            <a:spAutoFit/>
          </a:bodyPr>
          <a:lstStyle/>
          <a:p>
            <a:pPr fontAlgn="base"/>
            <a:r>
              <a:rPr lang="en-GB" sz="1500" u="sng" dirty="0">
                <a:latin typeface="Glacial Indifference" panose="020B0604020202020204" charset="0"/>
                <a:hlinkClick r:id="rId3"/>
              </a:rPr>
              <a:t>Success at School</a:t>
            </a:r>
            <a:r>
              <a:rPr lang="en-GB" sz="1500" dirty="0">
                <a:latin typeface="Glacial Indifference" panose="020B0604020202020204" charset="0"/>
              </a:rPr>
              <a:t> – explore different careers, find out about top employers</a:t>
            </a:r>
          </a:p>
          <a:p>
            <a:pPr fontAlgn="base"/>
            <a:endParaRPr lang="en-GB" sz="1500" dirty="0">
              <a:latin typeface="Glacial Indifference" panose="020B0604020202020204" charset="0"/>
            </a:endParaRPr>
          </a:p>
          <a:p>
            <a:pPr fontAlgn="base"/>
            <a:r>
              <a:rPr lang="en-GB" sz="1500" u="sng" dirty="0">
                <a:latin typeface="Glacial Indifference" panose="020B0604020202020204" charset="0"/>
                <a:hlinkClick r:id="rId4"/>
              </a:rPr>
              <a:t>Prospects</a:t>
            </a:r>
            <a:r>
              <a:rPr lang="en-GB" sz="1500" dirty="0">
                <a:latin typeface="Glacial Indifference" panose="020B0604020202020204" charset="0"/>
              </a:rPr>
              <a:t> – careers advice and jobs for school leavers, graduates and professionals</a:t>
            </a:r>
          </a:p>
          <a:p>
            <a:pPr fontAlgn="base"/>
            <a:endParaRPr lang="en-GB" sz="1500" dirty="0">
              <a:latin typeface="Glacial Indifference" panose="020B0604020202020204" charset="0"/>
            </a:endParaRPr>
          </a:p>
          <a:p>
            <a:pPr fontAlgn="base"/>
            <a:r>
              <a:rPr lang="en-GB" sz="1500" u="sng" dirty="0" err="1">
                <a:latin typeface="Glacial Indifference" panose="020B0604020202020204" charset="0"/>
                <a:hlinkClick r:id="rId5"/>
              </a:rPr>
              <a:t>Plotr</a:t>
            </a:r>
            <a:r>
              <a:rPr lang="en-GB" sz="1500" dirty="0">
                <a:latin typeface="Glacial Indifference" panose="020B0604020202020204" charset="0"/>
              </a:rPr>
              <a:t> – contains lots of useful information and a quiz to help you narrow down your list of options</a:t>
            </a:r>
          </a:p>
          <a:p>
            <a:pPr fontAlgn="base"/>
            <a:endParaRPr lang="en-GB" sz="1500" u="sng" dirty="0">
              <a:latin typeface="Glacial Indifference" panose="020B0604020202020204" charset="0"/>
            </a:endParaRPr>
          </a:p>
          <a:p>
            <a:pPr fontAlgn="base"/>
            <a:r>
              <a:rPr lang="en-GB" sz="1500" b="1" dirty="0" err="1">
                <a:latin typeface="Glacial Indifference" panose="020B0604020202020204" charset="0"/>
              </a:rPr>
              <a:t>Springpod</a:t>
            </a:r>
            <a:r>
              <a:rPr lang="en-GB" sz="1500" b="1" dirty="0">
                <a:latin typeface="Glacial Indifference" panose="020B0604020202020204" charset="0"/>
              </a:rPr>
              <a:t> is a platform where you can explore and take part in virtual work experiences.</a:t>
            </a:r>
          </a:p>
          <a:p>
            <a:pPr fontAlgn="base"/>
            <a:endParaRPr lang="en-GB" sz="1500" b="1" dirty="0">
              <a:latin typeface="Glacial Indifference" panose="020B0604020202020204" charset="0"/>
            </a:endParaRPr>
          </a:p>
          <a:p>
            <a:pPr fontAlgn="base"/>
            <a:r>
              <a:rPr lang="en-GB" sz="1500" dirty="0">
                <a:latin typeface="Glacial Indifference" panose="020B0604020202020204" charset="0"/>
              </a:rPr>
              <a:t>The programmes usually involve 10 hours of activity which you have two weeks to complete. You can fit this around your schedule and complete the work in your own time. </a:t>
            </a:r>
            <a:r>
              <a:rPr lang="en-GB" sz="1500" dirty="0" err="1">
                <a:latin typeface="Glacial Indifference" panose="020B0604020202020204" charset="0"/>
              </a:rPr>
              <a:t>Springpod</a:t>
            </a:r>
            <a:r>
              <a:rPr lang="en-GB" sz="1500" dirty="0">
                <a:latin typeface="Glacial Indifference" panose="020B0604020202020204" charset="0"/>
              </a:rPr>
              <a:t> also offer you the opportunity to hear from industry experts who will give you an understanding of what they role really involves.</a:t>
            </a:r>
          </a:p>
          <a:p>
            <a:pPr fontAlgn="base"/>
            <a:endParaRPr lang="en-GB" sz="1500" dirty="0">
              <a:latin typeface="Glacial Indifference" panose="020B0604020202020204" charset="0"/>
            </a:endParaRPr>
          </a:p>
          <a:p>
            <a:pPr fontAlgn="base"/>
            <a:r>
              <a:rPr lang="en-GB" sz="1500" dirty="0">
                <a:latin typeface="Glacial Indifference" panose="020B0604020202020204" charset="0"/>
              </a:rPr>
              <a:t>You will get to complete mini-activities, projects and quizzes to help you get a feel for the world of work.</a:t>
            </a:r>
          </a:p>
          <a:p>
            <a:pPr fontAlgn="base"/>
            <a:endParaRPr lang="en-GB" sz="1500" dirty="0">
              <a:latin typeface="Glacial Indifference" panose="020B0604020202020204" charset="0"/>
            </a:endParaRPr>
          </a:p>
          <a:p>
            <a:pPr fontAlgn="base"/>
            <a:r>
              <a:rPr lang="en-GB" sz="1500" dirty="0">
                <a:latin typeface="Glacial Indifference" panose="020B0604020202020204" charset="0"/>
              </a:rPr>
              <a:t>The experiences will help you to develop crucial workplace skills and once you have finished you will receive a certificate that you can you to build your CV or Personal Statement.</a:t>
            </a:r>
          </a:p>
          <a:p>
            <a:br>
              <a:rPr lang="en-GB" sz="1600" dirty="0"/>
            </a:br>
            <a:endParaRPr lang="en-GB" sz="1500" dirty="0">
              <a:latin typeface="Glacial Indifference" panose="020B0604020202020204" charset="0"/>
            </a:endParaRPr>
          </a:p>
          <a:p>
            <a:pPr fontAlgn="base"/>
            <a:r>
              <a:rPr lang="en-GB" sz="1500" dirty="0">
                <a:latin typeface="Glacial Indifference" panose="020B0604020202020204" charset="0"/>
              </a:rPr>
              <a:t>To access </a:t>
            </a:r>
            <a:r>
              <a:rPr lang="en-GB" sz="1500" dirty="0" err="1">
                <a:latin typeface="Glacial Indifference" panose="020B0604020202020204" charset="0"/>
                <a:hlinkClick r:id="rId6"/>
              </a:rPr>
              <a:t>Springpod</a:t>
            </a:r>
            <a:r>
              <a:rPr lang="en-GB" sz="1500" dirty="0">
                <a:latin typeface="Glacial Indifference" panose="020B0604020202020204" charset="0"/>
                <a:hlinkClick r:id="rId6"/>
              </a:rPr>
              <a:t> </a:t>
            </a:r>
            <a:r>
              <a:rPr lang="en-GB" sz="1500" dirty="0">
                <a:latin typeface="Glacial Indifference" panose="020B0604020202020204" charset="0"/>
              </a:rPr>
              <a:t>you will need to create an account</a:t>
            </a:r>
          </a:p>
          <a:p>
            <a:pPr fontAlgn="base"/>
            <a:endParaRPr lang="en-GB" sz="1500" dirty="0">
              <a:latin typeface="Glacial Indifference" panose="020B0604020202020204" charset="0"/>
            </a:endParaRPr>
          </a:p>
          <a:p>
            <a:pPr fontAlgn="base"/>
            <a:endParaRPr lang="en-GB" sz="1500" dirty="0">
              <a:latin typeface="Glacial Indifference" panose="020B0604020202020204" charset="0"/>
            </a:endParaRPr>
          </a:p>
        </p:txBody>
      </p:sp>
    </p:spTree>
    <p:extLst>
      <p:ext uri="{BB962C8B-B14F-4D97-AF65-F5344CB8AC3E}">
        <p14:creationId xmlns:p14="http://schemas.microsoft.com/office/powerpoint/2010/main" val="337707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a:solidFill>
                  <a:srgbClr val="032452"/>
                </a:solidFill>
                <a:latin typeface="Playlist Script"/>
              </a:rPr>
              <a:t>Apprenticeships</a:t>
            </a:r>
          </a:p>
        </p:txBody>
      </p:sp>
      <p:sp>
        <p:nvSpPr>
          <p:cNvPr id="5" name="Rectangle 4">
            <a:extLst>
              <a:ext uri="{FF2B5EF4-FFF2-40B4-BE49-F238E27FC236}">
                <a16:creationId xmlns:a16="http://schemas.microsoft.com/office/drawing/2014/main" id="{3144D568-DA49-4F61-A49C-749788ED0143}"/>
              </a:ext>
            </a:extLst>
          </p:cNvPr>
          <p:cNvSpPr/>
          <p:nvPr/>
        </p:nvSpPr>
        <p:spPr>
          <a:xfrm>
            <a:off x="254702" y="2569688"/>
            <a:ext cx="7043921" cy="2400657"/>
          </a:xfrm>
          <a:prstGeom prst="rect">
            <a:avLst/>
          </a:prstGeom>
        </p:spPr>
        <p:txBody>
          <a:bodyPr wrap="square">
            <a:spAutoFit/>
          </a:bodyPr>
          <a:lstStyle/>
          <a:p>
            <a:r>
              <a:rPr lang="en-GB" sz="1500" dirty="0">
                <a:latin typeface="Glacial Indifference" panose="020B0604020202020204" charset="0"/>
              </a:rPr>
              <a:t>An apprenticeship is a paid job where the employee learns and gains valuable experiences.</a:t>
            </a:r>
          </a:p>
          <a:p>
            <a:r>
              <a:rPr lang="en-GB" sz="1500" dirty="0">
                <a:latin typeface="Glacial Indifference" panose="020B0604020202020204" charset="0"/>
              </a:rPr>
              <a:t>Alongside on-the-job training, apprentices spend at least 20% of their working hours completing classroom-based learning with a college, university or training provider which leads to a nationally recognised qualification. </a:t>
            </a:r>
          </a:p>
          <a:p>
            <a:r>
              <a:rPr lang="en-GB" sz="1500" dirty="0">
                <a:latin typeface="Glacial Indifference" panose="020B0604020202020204" charset="0"/>
              </a:rPr>
              <a:t>An apprenticeship includes: </a:t>
            </a:r>
          </a:p>
          <a:p>
            <a:pPr>
              <a:buFont typeface="Arial" panose="020B0604020202020204" pitchFamily="34" charset="0"/>
              <a:buChar char="•"/>
            </a:pPr>
            <a:r>
              <a:rPr lang="en-GB" sz="1500" dirty="0">
                <a:latin typeface="Glacial Indifference" panose="020B0604020202020204" charset="0"/>
              </a:rPr>
              <a:t>paid employment with holiday leave </a:t>
            </a:r>
          </a:p>
          <a:p>
            <a:pPr>
              <a:buFont typeface="Arial" panose="020B0604020202020204" pitchFamily="34" charset="0"/>
              <a:buChar char="•"/>
            </a:pPr>
            <a:r>
              <a:rPr lang="en-GB" sz="1500" dirty="0">
                <a:latin typeface="Glacial Indifference" panose="020B0604020202020204" charset="0"/>
              </a:rPr>
              <a:t>hands-on-experience in a sector/role of interest</a:t>
            </a:r>
          </a:p>
          <a:p>
            <a:pPr>
              <a:buFont typeface="Arial" panose="020B0604020202020204" pitchFamily="34" charset="0"/>
              <a:buChar char="•"/>
            </a:pPr>
            <a:r>
              <a:rPr lang="en-GB" sz="1500" dirty="0">
                <a:latin typeface="Glacial Indifference" panose="020B0604020202020204" charset="0"/>
              </a:rPr>
              <a:t>at least 20% off-the-job training </a:t>
            </a:r>
          </a:p>
          <a:p>
            <a:pPr>
              <a:buFont typeface="Arial" panose="020B0604020202020204" pitchFamily="34" charset="0"/>
              <a:buChar char="•"/>
            </a:pPr>
            <a:r>
              <a:rPr lang="en-GB" sz="1500" dirty="0">
                <a:latin typeface="Glacial Indifference" panose="020B0604020202020204" charset="0"/>
              </a:rPr>
              <a:t>formal assessment which leads to a nationally recognised qualification</a:t>
            </a:r>
            <a:endParaRPr lang="en-GB" sz="1500" b="0" i="0" dirty="0">
              <a:effectLst/>
              <a:latin typeface="Glacial Indifference" panose="020B0604020202020204" charset="0"/>
            </a:endParaRPr>
          </a:p>
        </p:txBody>
      </p:sp>
      <p:grpSp>
        <p:nvGrpSpPr>
          <p:cNvPr id="6" name="Group 2">
            <a:extLst>
              <a:ext uri="{FF2B5EF4-FFF2-40B4-BE49-F238E27FC236}">
                <a16:creationId xmlns:a16="http://schemas.microsoft.com/office/drawing/2014/main" id="{F0E5CBCA-1AC1-48E0-9F46-42A14A2B74D0}"/>
              </a:ext>
            </a:extLst>
          </p:cNvPr>
          <p:cNvGrpSpPr/>
          <p:nvPr/>
        </p:nvGrpSpPr>
        <p:grpSpPr>
          <a:xfrm>
            <a:off x="508520" y="1140223"/>
            <a:ext cx="6536284" cy="69276"/>
            <a:chOff x="0" y="0"/>
            <a:chExt cx="5225540" cy="55384"/>
          </a:xfrm>
        </p:grpSpPr>
        <p:sp>
          <p:nvSpPr>
            <p:cNvPr id="7" name="Freeform 3">
              <a:extLst>
                <a:ext uri="{FF2B5EF4-FFF2-40B4-BE49-F238E27FC236}">
                  <a16:creationId xmlns:a16="http://schemas.microsoft.com/office/drawing/2014/main" id="{7B0411F4-C6A7-4B08-A658-11676C9606AF}"/>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8" name="TextBox 7">
            <a:extLst>
              <a:ext uri="{FF2B5EF4-FFF2-40B4-BE49-F238E27FC236}">
                <a16:creationId xmlns:a16="http://schemas.microsoft.com/office/drawing/2014/main" id="{55353A7C-C9F2-4C16-A04F-2F88829E53E8}"/>
              </a:ext>
            </a:extLst>
          </p:cNvPr>
          <p:cNvSpPr txBox="1"/>
          <p:nvPr/>
        </p:nvSpPr>
        <p:spPr>
          <a:xfrm>
            <a:off x="254702" y="1457149"/>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What are apprenticeships?</a:t>
            </a:r>
          </a:p>
        </p:txBody>
      </p:sp>
      <p:grpSp>
        <p:nvGrpSpPr>
          <p:cNvPr id="9" name="Group 8">
            <a:extLst>
              <a:ext uri="{FF2B5EF4-FFF2-40B4-BE49-F238E27FC236}">
                <a16:creationId xmlns:a16="http://schemas.microsoft.com/office/drawing/2014/main" id="{79BC1784-4432-4106-B86F-CD2EC629A0C3}"/>
              </a:ext>
            </a:extLst>
          </p:cNvPr>
          <p:cNvGrpSpPr/>
          <p:nvPr/>
        </p:nvGrpSpPr>
        <p:grpSpPr>
          <a:xfrm>
            <a:off x="508520" y="2262301"/>
            <a:ext cx="6536284" cy="69276"/>
            <a:chOff x="0" y="0"/>
            <a:chExt cx="5225540" cy="55384"/>
          </a:xfrm>
        </p:grpSpPr>
        <p:sp>
          <p:nvSpPr>
            <p:cNvPr id="10" name="Freeform 9">
              <a:extLst>
                <a:ext uri="{FF2B5EF4-FFF2-40B4-BE49-F238E27FC236}">
                  <a16:creationId xmlns:a16="http://schemas.microsoft.com/office/drawing/2014/main" id="{98D1A10F-4F86-480D-8E8F-E8B469E2DDA6}"/>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grpSp>
        <p:nvGrpSpPr>
          <p:cNvPr id="11" name="Group 5">
            <a:extLst>
              <a:ext uri="{FF2B5EF4-FFF2-40B4-BE49-F238E27FC236}">
                <a16:creationId xmlns:a16="http://schemas.microsoft.com/office/drawing/2014/main" id="{25F0D513-DB92-46F4-9EC9-3D3D7019C6B1}"/>
              </a:ext>
            </a:extLst>
          </p:cNvPr>
          <p:cNvGrpSpPr/>
          <p:nvPr/>
        </p:nvGrpSpPr>
        <p:grpSpPr>
          <a:xfrm>
            <a:off x="342900" y="5208471"/>
            <a:ext cx="6536284" cy="69276"/>
            <a:chOff x="0" y="0"/>
            <a:chExt cx="5225540" cy="55384"/>
          </a:xfrm>
        </p:grpSpPr>
        <p:sp>
          <p:nvSpPr>
            <p:cNvPr id="12" name="Freeform 6">
              <a:extLst>
                <a:ext uri="{FF2B5EF4-FFF2-40B4-BE49-F238E27FC236}">
                  <a16:creationId xmlns:a16="http://schemas.microsoft.com/office/drawing/2014/main" id="{51D8138A-61DD-4692-8B11-43C1929BB1EE}"/>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3" name="TextBox 11">
            <a:extLst>
              <a:ext uri="{FF2B5EF4-FFF2-40B4-BE49-F238E27FC236}">
                <a16:creationId xmlns:a16="http://schemas.microsoft.com/office/drawing/2014/main" id="{DEBC6C64-78B3-4CBB-AECF-9C434F77FC41}"/>
              </a:ext>
            </a:extLst>
          </p:cNvPr>
          <p:cNvSpPr txBox="1"/>
          <p:nvPr/>
        </p:nvSpPr>
        <p:spPr>
          <a:xfrm>
            <a:off x="89082" y="5525397"/>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Who can apply?</a:t>
            </a:r>
          </a:p>
        </p:txBody>
      </p:sp>
      <p:grpSp>
        <p:nvGrpSpPr>
          <p:cNvPr id="14" name="Group 12">
            <a:extLst>
              <a:ext uri="{FF2B5EF4-FFF2-40B4-BE49-F238E27FC236}">
                <a16:creationId xmlns:a16="http://schemas.microsoft.com/office/drawing/2014/main" id="{5ED04D06-D45F-4E04-9F54-D99854FEA3F3}"/>
              </a:ext>
            </a:extLst>
          </p:cNvPr>
          <p:cNvGrpSpPr/>
          <p:nvPr/>
        </p:nvGrpSpPr>
        <p:grpSpPr>
          <a:xfrm>
            <a:off x="342900" y="6330549"/>
            <a:ext cx="6536284" cy="69276"/>
            <a:chOff x="0" y="0"/>
            <a:chExt cx="5225540" cy="55384"/>
          </a:xfrm>
        </p:grpSpPr>
        <p:sp>
          <p:nvSpPr>
            <p:cNvPr id="15" name="Freeform 13">
              <a:extLst>
                <a:ext uri="{FF2B5EF4-FFF2-40B4-BE49-F238E27FC236}">
                  <a16:creationId xmlns:a16="http://schemas.microsoft.com/office/drawing/2014/main" id="{62B17283-5B73-4A9E-8D84-3D035AD14BB8}"/>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6" name="TextBox 14">
            <a:extLst>
              <a:ext uri="{FF2B5EF4-FFF2-40B4-BE49-F238E27FC236}">
                <a16:creationId xmlns:a16="http://schemas.microsoft.com/office/drawing/2014/main" id="{ECDA3C91-5D62-4148-9077-B659C7F2694E}"/>
              </a:ext>
            </a:extLst>
          </p:cNvPr>
          <p:cNvSpPr txBox="1"/>
          <p:nvPr/>
        </p:nvSpPr>
        <p:spPr>
          <a:xfrm>
            <a:off x="312546" y="6513987"/>
            <a:ext cx="6918708" cy="2077492"/>
          </a:xfrm>
          <a:prstGeom prst="rect">
            <a:avLst/>
          </a:prstGeom>
        </p:spPr>
        <p:txBody>
          <a:bodyPr lIns="0" tIns="0" rIns="0" bIns="0" rtlCol="0" anchor="t">
            <a:spAutoFit/>
          </a:bodyPr>
          <a:lstStyle/>
          <a:p>
            <a:r>
              <a:rPr lang="en-GB" sz="1500" dirty="0">
                <a:latin typeface="Glacial Indifference" panose="020B0604020202020204" charset="0"/>
              </a:rPr>
              <a:t>An apprenticeship is a great paid work opportunity for people </a:t>
            </a:r>
            <a:r>
              <a:rPr lang="en-GB" sz="1500" b="1" dirty="0">
                <a:latin typeface="Glacial Indifference" panose="020B0604020202020204" charset="0"/>
              </a:rPr>
              <a:t>over the age of 16 in England</a:t>
            </a:r>
            <a:r>
              <a:rPr lang="en-GB" sz="1500" dirty="0">
                <a:latin typeface="Glacial Indifference" panose="020B0604020202020204" charset="0"/>
              </a:rPr>
              <a:t> who are:</a:t>
            </a:r>
          </a:p>
          <a:p>
            <a:pPr marL="285750" indent="-285750">
              <a:buFont typeface="Arial" panose="020B0604020202020204" pitchFamily="34" charset="0"/>
              <a:buChar char="•"/>
            </a:pPr>
            <a:r>
              <a:rPr lang="en-GB" sz="1500" dirty="0">
                <a:latin typeface="Glacial Indifference" panose="020B0604020202020204" charset="0"/>
              </a:rPr>
              <a:t>early in their career </a:t>
            </a:r>
          </a:p>
          <a:p>
            <a:pPr marL="285750" indent="-285750">
              <a:buFont typeface="Arial" panose="020B0604020202020204" pitchFamily="34" charset="0"/>
              <a:buChar char="•"/>
            </a:pPr>
            <a:r>
              <a:rPr lang="en-GB" sz="1500" dirty="0">
                <a:latin typeface="Glacial Indifference" panose="020B0604020202020204" charset="0"/>
              </a:rPr>
              <a:t>looking to upskill in their current job </a:t>
            </a:r>
          </a:p>
          <a:p>
            <a:pPr marL="285750" indent="-285750">
              <a:buFont typeface="Arial" panose="020B0604020202020204" pitchFamily="34" charset="0"/>
              <a:buChar char="•"/>
            </a:pPr>
            <a:r>
              <a:rPr lang="en-GB" sz="1500" dirty="0">
                <a:latin typeface="Glacial Indifference" panose="020B0604020202020204" charset="0"/>
              </a:rPr>
              <a:t>looking for a career-change</a:t>
            </a:r>
          </a:p>
          <a:p>
            <a:pPr marL="285750" indent="-285750">
              <a:buFont typeface="Arial" panose="020B0604020202020204" pitchFamily="34" charset="0"/>
              <a:buChar char="•"/>
            </a:pPr>
            <a:r>
              <a:rPr lang="en-GB" sz="1500" dirty="0">
                <a:latin typeface="Glacial Indifference" panose="020B0604020202020204" charset="0"/>
              </a:rPr>
              <a:t>not in full-time education</a:t>
            </a:r>
          </a:p>
          <a:p>
            <a:r>
              <a:rPr lang="en-GB" sz="1500" dirty="0">
                <a:latin typeface="Glacial Indifference" panose="020B0604020202020204" charset="0"/>
              </a:rPr>
              <a:t>If you do not live in England, check out apprenticeship options in </a:t>
            </a:r>
            <a:r>
              <a:rPr lang="en-GB" sz="1500" dirty="0">
                <a:latin typeface="Glacial Indifference" panose="020B0604020202020204" charset="0"/>
                <a:hlinkClick r:id="rId2"/>
              </a:rPr>
              <a:t>Scotland,</a:t>
            </a:r>
            <a:r>
              <a:rPr lang="en-GB" sz="1500" dirty="0">
                <a:latin typeface="Glacial Indifference" panose="020B0604020202020204" charset="0"/>
              </a:rPr>
              <a:t> </a:t>
            </a:r>
            <a:r>
              <a:rPr lang="en-GB" sz="1500" dirty="0">
                <a:latin typeface="Glacial Indifference" panose="020B0604020202020204" charset="0"/>
                <a:hlinkClick r:id="rId3"/>
              </a:rPr>
              <a:t>Wales</a:t>
            </a:r>
            <a:r>
              <a:rPr lang="en-GB" sz="1500" dirty="0">
                <a:latin typeface="Glacial Indifference" panose="020B0604020202020204" charset="0"/>
              </a:rPr>
              <a:t> or </a:t>
            </a:r>
            <a:r>
              <a:rPr lang="en-GB" sz="1500" dirty="0">
                <a:latin typeface="Glacial Indifference" panose="020B0604020202020204" charset="0"/>
                <a:hlinkClick r:id="rId4"/>
              </a:rPr>
              <a:t>Northern Ireland.</a:t>
            </a:r>
            <a:r>
              <a:rPr lang="en-GB" sz="1500" dirty="0">
                <a:latin typeface="Glacial Indifference" panose="020B0604020202020204" charset="0"/>
              </a:rPr>
              <a:t> </a:t>
            </a:r>
          </a:p>
          <a:p>
            <a:pPr algn="l">
              <a:lnSpc>
                <a:spcPts val="1800"/>
              </a:lnSpc>
            </a:pPr>
            <a:endParaRPr lang="en-US" sz="1500" dirty="0">
              <a:solidFill>
                <a:srgbClr val="000000"/>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Apprenticeships</a:t>
            </a:r>
          </a:p>
        </p:txBody>
      </p:sp>
      <p:sp>
        <p:nvSpPr>
          <p:cNvPr id="26" name="Rectangle 25">
            <a:extLst>
              <a:ext uri="{FF2B5EF4-FFF2-40B4-BE49-F238E27FC236}">
                <a16:creationId xmlns:a16="http://schemas.microsoft.com/office/drawing/2014/main" id="{0613F82A-7D48-4F1D-8DC6-9886808DC9C1}"/>
              </a:ext>
            </a:extLst>
          </p:cNvPr>
          <p:cNvSpPr/>
          <p:nvPr/>
        </p:nvSpPr>
        <p:spPr>
          <a:xfrm>
            <a:off x="312546" y="2773924"/>
            <a:ext cx="6918707" cy="2862322"/>
          </a:xfrm>
          <a:prstGeom prst="rect">
            <a:avLst/>
          </a:prstGeom>
        </p:spPr>
        <p:txBody>
          <a:bodyPr wrap="square">
            <a:spAutoFit/>
          </a:bodyPr>
          <a:lstStyle/>
          <a:p>
            <a:r>
              <a:rPr lang="en-GB" sz="1500" dirty="0">
                <a:solidFill>
                  <a:srgbClr val="000000"/>
                </a:solidFill>
                <a:latin typeface="Glacial Indifference" panose="020B0604020202020204" charset="0"/>
              </a:rPr>
              <a:t>Different apprenticeship levels equate to different qualification levels.</a:t>
            </a:r>
          </a:p>
          <a:p>
            <a:r>
              <a:rPr lang="en-GB" sz="1500" dirty="0">
                <a:solidFill>
                  <a:srgbClr val="000000"/>
                </a:solidFill>
                <a:latin typeface="Glacial Indifference" panose="020B0604020202020204" charset="0"/>
              </a:rPr>
              <a:t>An apprenticeship can start at any level, but some may require:</a:t>
            </a:r>
          </a:p>
          <a:p>
            <a:pPr>
              <a:buFont typeface="Arial" panose="020B0604020202020204" pitchFamily="34" charset="0"/>
              <a:buChar char="•"/>
            </a:pPr>
            <a:r>
              <a:rPr lang="en-GB" sz="1500" dirty="0">
                <a:solidFill>
                  <a:srgbClr val="000000"/>
                </a:solidFill>
                <a:latin typeface="Glacial Indifference" panose="020B0604020202020204" charset="0"/>
              </a:rPr>
              <a:t>previous qualifications such as English or maths GCSEs </a:t>
            </a:r>
          </a:p>
          <a:p>
            <a:pPr>
              <a:buFont typeface="Arial" panose="020B0604020202020204" pitchFamily="34" charset="0"/>
              <a:buChar char="•"/>
            </a:pPr>
            <a:r>
              <a:rPr lang="en-GB" sz="1500" dirty="0">
                <a:solidFill>
                  <a:srgbClr val="000000"/>
                </a:solidFill>
                <a:latin typeface="Glacial Indifference" panose="020B0604020202020204" charset="0"/>
              </a:rPr>
              <a:t>additional training in English or maths to ensure the apprentice is at the right level.</a:t>
            </a:r>
          </a:p>
          <a:p>
            <a:r>
              <a:rPr lang="en-GB" sz="1500" dirty="0">
                <a:solidFill>
                  <a:srgbClr val="4282BA"/>
                </a:solidFill>
                <a:latin typeface="Glacial Indifference" panose="020B0604020202020204" charset="0"/>
                <a:hlinkClick r:id="rId2"/>
              </a:rPr>
              <a:t>Traineeships</a:t>
            </a:r>
            <a:r>
              <a:rPr lang="en-GB" sz="1500" i="1" dirty="0">
                <a:solidFill>
                  <a:srgbClr val="000000"/>
                </a:solidFill>
                <a:latin typeface="Glacial Indifference" panose="020B0604020202020204" charset="0"/>
              </a:rPr>
              <a:t> are a great option for young people who are not yet ready for an apprenticeship because they provide opportunities to gain the relevant skills and experience to take on an apprenticeship and prepare for work.</a:t>
            </a:r>
          </a:p>
          <a:p>
            <a:endParaRPr lang="en-GB" sz="1500" dirty="0">
              <a:solidFill>
                <a:srgbClr val="000000"/>
              </a:solidFill>
              <a:latin typeface="Glacial Indifference" panose="020B0604020202020204" charset="0"/>
            </a:endParaRPr>
          </a:p>
          <a:p>
            <a:r>
              <a:rPr lang="en-GB" sz="1500" dirty="0">
                <a:solidFill>
                  <a:srgbClr val="000000"/>
                </a:solidFill>
                <a:latin typeface="Glacial Indifference" panose="020B0604020202020204" charset="0"/>
              </a:rPr>
              <a:t>One of the following qualification levels will be achieved depending on the apprenticeship level:</a:t>
            </a:r>
          </a:p>
          <a:p>
            <a:endParaRPr lang="en-GB" sz="1500" b="0" i="0" dirty="0">
              <a:solidFill>
                <a:srgbClr val="000000"/>
              </a:solidFill>
              <a:effectLst/>
              <a:latin typeface="Glacial Indifference" panose="020B0604020202020204" charset="0"/>
            </a:endParaRPr>
          </a:p>
        </p:txBody>
      </p:sp>
      <p:graphicFrame>
        <p:nvGraphicFramePr>
          <p:cNvPr id="27" name="Table 26">
            <a:extLst>
              <a:ext uri="{FF2B5EF4-FFF2-40B4-BE49-F238E27FC236}">
                <a16:creationId xmlns:a16="http://schemas.microsoft.com/office/drawing/2014/main" id="{FA5D4DFD-C481-423F-8BC5-F4F9B53AA2EA}"/>
              </a:ext>
            </a:extLst>
          </p:cNvPr>
          <p:cNvGraphicFramePr>
            <a:graphicFrameLocks noGrp="1"/>
          </p:cNvGraphicFramePr>
          <p:nvPr>
            <p:extLst>
              <p:ext uri="{D42A27DB-BD31-4B8C-83A1-F6EECF244321}">
                <p14:modId xmlns:p14="http://schemas.microsoft.com/office/powerpoint/2010/main" val="4155822129"/>
              </p:ext>
            </p:extLst>
          </p:nvPr>
        </p:nvGraphicFramePr>
        <p:xfrm>
          <a:off x="427124" y="5733228"/>
          <a:ext cx="6536286" cy="3322320"/>
        </p:xfrm>
        <a:graphic>
          <a:graphicData uri="http://schemas.openxmlformats.org/drawingml/2006/table">
            <a:tbl>
              <a:tblPr/>
              <a:tblGrid>
                <a:gridCol w="2178762">
                  <a:extLst>
                    <a:ext uri="{9D8B030D-6E8A-4147-A177-3AD203B41FA5}">
                      <a16:colId xmlns:a16="http://schemas.microsoft.com/office/drawing/2014/main" val="2445736422"/>
                    </a:ext>
                  </a:extLst>
                </a:gridCol>
                <a:gridCol w="2178762">
                  <a:extLst>
                    <a:ext uri="{9D8B030D-6E8A-4147-A177-3AD203B41FA5}">
                      <a16:colId xmlns:a16="http://schemas.microsoft.com/office/drawing/2014/main" val="1530346703"/>
                    </a:ext>
                  </a:extLst>
                </a:gridCol>
                <a:gridCol w="2178762">
                  <a:extLst>
                    <a:ext uri="{9D8B030D-6E8A-4147-A177-3AD203B41FA5}">
                      <a16:colId xmlns:a16="http://schemas.microsoft.com/office/drawing/2014/main" val="2240152971"/>
                    </a:ext>
                  </a:extLst>
                </a:gridCol>
              </a:tblGrid>
              <a:tr h="755009">
                <a:tc>
                  <a:txBody>
                    <a:bodyPr/>
                    <a:lstStyle/>
                    <a:p>
                      <a:pPr algn="l" fontAlgn="t"/>
                      <a:r>
                        <a:rPr lang="en-GB" b="1" dirty="0">
                          <a:effectLst/>
                        </a:rPr>
                        <a:t>                  </a:t>
                      </a:r>
                    </a:p>
                  </a:txBody>
                  <a:tcPr marR="190500" marT="95250" marB="95250">
                    <a:lnL>
                      <a:noFill/>
                    </a:lnL>
                    <a:lnR>
                      <a:noFill/>
                    </a:lnR>
                    <a:lnT>
                      <a:noFill/>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b="1" dirty="0">
                          <a:effectLst/>
                        </a:rPr>
                        <a:t>level</a:t>
                      </a:r>
                    </a:p>
                  </a:txBody>
                  <a:tcPr marT="95250" marB="95250">
                    <a:lnL>
                      <a:noFill/>
                    </a:lnL>
                    <a:lnR>
                      <a:noFill/>
                    </a:lnR>
                    <a:lnT>
                      <a:noFill/>
                    </a:lnT>
                    <a:lnB w="9525" cap="flat" cmpd="sng" algn="ctr">
                      <a:solidFill>
                        <a:srgbClr val="B1B4B6"/>
                      </a:solidFill>
                      <a:prstDash val="solid"/>
                      <a:round/>
                      <a:headEnd type="none" w="med" len="med"/>
                      <a:tailEnd type="none" w="med" len="med"/>
                    </a:lnB>
                    <a:solidFill>
                      <a:srgbClr val="F3F3F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effectLst/>
                        </a:rPr>
                        <a:t>Equivalent education level</a:t>
                      </a:r>
                    </a:p>
                    <a:p>
                      <a:endParaRPr lang="en-GB" dirty="0"/>
                    </a:p>
                  </a:txBody>
                  <a:tcPr>
                    <a:lnL>
                      <a:noFill/>
                    </a:lnL>
                  </a:tcPr>
                </a:tc>
                <a:extLst>
                  <a:ext uri="{0D108BD9-81ED-4DB2-BD59-A6C34878D82A}">
                    <a16:rowId xmlns:a16="http://schemas.microsoft.com/office/drawing/2014/main" val="1656730167"/>
                  </a:ext>
                </a:extLst>
              </a:tr>
              <a:tr h="383796">
                <a:tc>
                  <a:txBody>
                    <a:bodyPr/>
                    <a:lstStyle/>
                    <a:p>
                      <a:pPr algn="l" fontAlgn="t"/>
                      <a:r>
                        <a:rPr lang="en-GB">
                          <a:effectLst/>
                        </a:rPr>
                        <a:t>Intermediate</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a:effectLst/>
                        </a:rPr>
                        <a:t>2</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a:effectLst/>
                        </a:rPr>
                        <a:t>GCSE</a:t>
                      </a:r>
                    </a:p>
                  </a:txBody>
                  <a:tcPr marT="95250" marB="95250">
                    <a:lnL>
                      <a:noFill/>
                    </a:lnL>
                    <a:lnR>
                      <a:noFill/>
                    </a:lnR>
                    <a:lnB w="9525" cap="flat" cmpd="sng" algn="ctr">
                      <a:solidFill>
                        <a:srgbClr val="B1B4B6"/>
                      </a:solidFill>
                      <a:prstDash val="solid"/>
                      <a:round/>
                      <a:headEnd type="none" w="med" len="med"/>
                      <a:tailEnd type="none" w="med" len="med"/>
                    </a:lnB>
                    <a:solidFill>
                      <a:srgbClr val="F3F3F3"/>
                    </a:solidFill>
                  </a:tcPr>
                </a:tc>
                <a:extLst>
                  <a:ext uri="{0D108BD9-81ED-4DB2-BD59-A6C34878D82A}">
                    <a16:rowId xmlns:a16="http://schemas.microsoft.com/office/drawing/2014/main" val="3495249206"/>
                  </a:ext>
                </a:extLst>
              </a:tr>
              <a:tr h="383796">
                <a:tc>
                  <a:txBody>
                    <a:bodyPr/>
                    <a:lstStyle/>
                    <a:p>
                      <a:pPr algn="l" fontAlgn="t"/>
                      <a:r>
                        <a:rPr lang="en-GB">
                          <a:effectLst/>
                        </a:rPr>
                        <a:t>Advanced</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dirty="0">
                          <a:effectLst/>
                        </a:rPr>
                        <a:t>3</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dirty="0">
                          <a:effectLst/>
                        </a:rPr>
                        <a:t>A level</a:t>
                      </a:r>
                    </a:p>
                  </a:txBody>
                  <a:tcPr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extLst>
                  <a:ext uri="{0D108BD9-81ED-4DB2-BD59-A6C34878D82A}">
                    <a16:rowId xmlns:a16="http://schemas.microsoft.com/office/drawing/2014/main" val="948960886"/>
                  </a:ext>
                </a:extLst>
              </a:tr>
              <a:tr h="610299">
                <a:tc>
                  <a:txBody>
                    <a:bodyPr/>
                    <a:lstStyle/>
                    <a:p>
                      <a:pPr algn="l" fontAlgn="t"/>
                      <a:r>
                        <a:rPr lang="en-GB" dirty="0">
                          <a:effectLst/>
                        </a:rPr>
                        <a:t>Higher</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a:effectLst/>
                        </a:rPr>
                        <a:t>4,5,6 and 7</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a:effectLst/>
                        </a:rPr>
                        <a:t>Foundation degree and above</a:t>
                      </a:r>
                    </a:p>
                  </a:txBody>
                  <a:tcPr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extLst>
                  <a:ext uri="{0D108BD9-81ED-4DB2-BD59-A6C34878D82A}">
                    <a16:rowId xmlns:a16="http://schemas.microsoft.com/office/drawing/2014/main" val="1385167343"/>
                  </a:ext>
                </a:extLst>
              </a:tr>
              <a:tr h="610299">
                <a:tc>
                  <a:txBody>
                    <a:bodyPr/>
                    <a:lstStyle/>
                    <a:p>
                      <a:pPr algn="l" fontAlgn="t"/>
                      <a:r>
                        <a:rPr lang="en-GB" dirty="0">
                          <a:effectLst/>
                        </a:rPr>
                        <a:t>Degree</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a:effectLst/>
                        </a:rPr>
                        <a:t>6 and 7</a:t>
                      </a:r>
                    </a:p>
                  </a:txBody>
                  <a:tcPr marR="190500"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tc>
                  <a:txBody>
                    <a:bodyPr/>
                    <a:lstStyle/>
                    <a:p>
                      <a:pPr algn="l" fontAlgn="t"/>
                      <a:r>
                        <a:rPr lang="en-GB" dirty="0">
                          <a:effectLst/>
                        </a:rPr>
                        <a:t>Bachelor’s or master’s degree</a:t>
                      </a:r>
                    </a:p>
                  </a:txBody>
                  <a:tcPr marT="95250" marB="95250">
                    <a:lnL>
                      <a:noFill/>
                    </a:lnL>
                    <a:lnR>
                      <a:noFill/>
                    </a:lnR>
                    <a:lnT w="9525" cap="flat" cmpd="sng" algn="ctr">
                      <a:solidFill>
                        <a:srgbClr val="B1B4B6"/>
                      </a:solidFill>
                      <a:prstDash val="solid"/>
                      <a:round/>
                      <a:headEnd type="none" w="med" len="med"/>
                      <a:tailEnd type="none" w="med" len="med"/>
                    </a:lnT>
                    <a:lnB w="9525" cap="flat" cmpd="sng" algn="ctr">
                      <a:solidFill>
                        <a:srgbClr val="B1B4B6"/>
                      </a:solidFill>
                      <a:prstDash val="solid"/>
                      <a:round/>
                      <a:headEnd type="none" w="med" len="med"/>
                      <a:tailEnd type="none" w="med" len="med"/>
                    </a:lnB>
                    <a:solidFill>
                      <a:srgbClr val="F3F3F3"/>
                    </a:solidFill>
                  </a:tcPr>
                </a:tc>
                <a:extLst>
                  <a:ext uri="{0D108BD9-81ED-4DB2-BD59-A6C34878D82A}">
                    <a16:rowId xmlns:a16="http://schemas.microsoft.com/office/drawing/2014/main" val="3516941469"/>
                  </a:ext>
                </a:extLst>
              </a:tr>
            </a:tbl>
          </a:graphicData>
        </a:graphic>
      </p:graphicFrame>
      <p:grpSp>
        <p:nvGrpSpPr>
          <p:cNvPr id="34" name="Group 5">
            <a:extLst>
              <a:ext uri="{FF2B5EF4-FFF2-40B4-BE49-F238E27FC236}">
                <a16:creationId xmlns:a16="http://schemas.microsoft.com/office/drawing/2014/main" id="{C8533999-0B3C-4FEF-B049-80FCFBA4DEDB}"/>
              </a:ext>
            </a:extLst>
          </p:cNvPr>
          <p:cNvGrpSpPr/>
          <p:nvPr/>
        </p:nvGrpSpPr>
        <p:grpSpPr>
          <a:xfrm>
            <a:off x="272749" y="1200179"/>
            <a:ext cx="6536284" cy="69276"/>
            <a:chOff x="0" y="0"/>
            <a:chExt cx="5225540" cy="55384"/>
          </a:xfrm>
        </p:grpSpPr>
        <p:sp>
          <p:nvSpPr>
            <p:cNvPr id="35" name="Freeform 6">
              <a:extLst>
                <a:ext uri="{FF2B5EF4-FFF2-40B4-BE49-F238E27FC236}">
                  <a16:creationId xmlns:a16="http://schemas.microsoft.com/office/drawing/2014/main" id="{54E6592E-8D40-49DB-803F-28CF8927CA5F}"/>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36" name="TextBox 11">
            <a:extLst>
              <a:ext uri="{FF2B5EF4-FFF2-40B4-BE49-F238E27FC236}">
                <a16:creationId xmlns:a16="http://schemas.microsoft.com/office/drawing/2014/main" id="{C84F2236-A03F-4FC2-BB26-F9CDADC07342}"/>
              </a:ext>
            </a:extLst>
          </p:cNvPr>
          <p:cNvSpPr txBox="1"/>
          <p:nvPr/>
        </p:nvSpPr>
        <p:spPr>
          <a:xfrm>
            <a:off x="58728" y="1612287"/>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Apprenticeships levels</a:t>
            </a:r>
          </a:p>
        </p:txBody>
      </p:sp>
      <p:grpSp>
        <p:nvGrpSpPr>
          <p:cNvPr id="37" name="Group 12">
            <a:extLst>
              <a:ext uri="{FF2B5EF4-FFF2-40B4-BE49-F238E27FC236}">
                <a16:creationId xmlns:a16="http://schemas.microsoft.com/office/drawing/2014/main" id="{51F13BEE-B7FB-4BB2-9F15-812FB30A3993}"/>
              </a:ext>
            </a:extLst>
          </p:cNvPr>
          <p:cNvGrpSpPr/>
          <p:nvPr/>
        </p:nvGrpSpPr>
        <p:grpSpPr>
          <a:xfrm>
            <a:off x="393034" y="2357969"/>
            <a:ext cx="6536284" cy="69276"/>
            <a:chOff x="0" y="0"/>
            <a:chExt cx="5225540" cy="55384"/>
          </a:xfrm>
        </p:grpSpPr>
        <p:sp>
          <p:nvSpPr>
            <p:cNvPr id="38" name="Freeform 13">
              <a:extLst>
                <a:ext uri="{FF2B5EF4-FFF2-40B4-BE49-F238E27FC236}">
                  <a16:creationId xmlns:a16="http://schemas.microsoft.com/office/drawing/2014/main" id="{7D41B9F4-F4E0-47A3-84DA-330576F7A131}"/>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Tree>
    <p:extLst>
      <p:ext uri="{BB962C8B-B14F-4D97-AF65-F5344CB8AC3E}">
        <p14:creationId xmlns:p14="http://schemas.microsoft.com/office/powerpoint/2010/main" val="136687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B7CD4D2B-8FD0-4BA2-8725-36F0D31B4621}"/>
              </a:ext>
            </a:extLst>
          </p:cNvPr>
          <p:cNvGrpSpPr/>
          <p:nvPr/>
        </p:nvGrpSpPr>
        <p:grpSpPr>
          <a:xfrm>
            <a:off x="320569" y="469900"/>
            <a:ext cx="6536284" cy="69276"/>
            <a:chOff x="0" y="0"/>
            <a:chExt cx="5225540" cy="55384"/>
          </a:xfrm>
        </p:grpSpPr>
        <p:sp>
          <p:nvSpPr>
            <p:cNvPr id="3" name="Freeform 6">
              <a:extLst>
                <a:ext uri="{FF2B5EF4-FFF2-40B4-BE49-F238E27FC236}">
                  <a16:creationId xmlns:a16="http://schemas.microsoft.com/office/drawing/2014/main" id="{5995D1AE-44E4-4C73-B175-3A059F31944D}"/>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11">
            <a:extLst>
              <a:ext uri="{FF2B5EF4-FFF2-40B4-BE49-F238E27FC236}">
                <a16:creationId xmlns:a16="http://schemas.microsoft.com/office/drawing/2014/main" id="{5FB4A2B3-0E78-445B-9548-8E751D4D32E9}"/>
              </a:ext>
            </a:extLst>
          </p:cNvPr>
          <p:cNvSpPr txBox="1"/>
          <p:nvPr/>
        </p:nvSpPr>
        <p:spPr>
          <a:xfrm>
            <a:off x="-2005" y="732086"/>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Apprenticeships benefits </a:t>
            </a:r>
          </a:p>
        </p:txBody>
      </p:sp>
      <p:grpSp>
        <p:nvGrpSpPr>
          <p:cNvPr id="5" name="Group 12">
            <a:extLst>
              <a:ext uri="{FF2B5EF4-FFF2-40B4-BE49-F238E27FC236}">
                <a16:creationId xmlns:a16="http://schemas.microsoft.com/office/drawing/2014/main" id="{DFB53C66-2DA0-4DCB-937A-87CB29FCDBF1}"/>
              </a:ext>
            </a:extLst>
          </p:cNvPr>
          <p:cNvGrpSpPr/>
          <p:nvPr/>
        </p:nvGrpSpPr>
        <p:grpSpPr>
          <a:xfrm>
            <a:off x="322572" y="1517886"/>
            <a:ext cx="6536284" cy="69276"/>
            <a:chOff x="0" y="0"/>
            <a:chExt cx="5225540" cy="55384"/>
          </a:xfrm>
        </p:grpSpPr>
        <p:sp>
          <p:nvSpPr>
            <p:cNvPr id="6" name="Freeform 13">
              <a:extLst>
                <a:ext uri="{FF2B5EF4-FFF2-40B4-BE49-F238E27FC236}">
                  <a16:creationId xmlns:a16="http://schemas.microsoft.com/office/drawing/2014/main" id="{DCB80763-2571-46E7-9D79-C971242EE748}"/>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7" name="Rectangle 6">
            <a:extLst>
              <a:ext uri="{FF2B5EF4-FFF2-40B4-BE49-F238E27FC236}">
                <a16:creationId xmlns:a16="http://schemas.microsoft.com/office/drawing/2014/main" id="{206B877B-0106-4FB0-B790-BF3ABEBBFCFC}"/>
              </a:ext>
            </a:extLst>
          </p:cNvPr>
          <p:cNvSpPr/>
          <p:nvPr/>
        </p:nvSpPr>
        <p:spPr>
          <a:xfrm>
            <a:off x="320569" y="1643548"/>
            <a:ext cx="6721347" cy="2169825"/>
          </a:xfrm>
          <a:prstGeom prst="rect">
            <a:avLst/>
          </a:prstGeom>
        </p:spPr>
        <p:txBody>
          <a:bodyPr wrap="square">
            <a:spAutoFit/>
          </a:bodyPr>
          <a:lstStyle/>
          <a:p>
            <a:r>
              <a:rPr lang="en-GB" sz="1500" b="1" dirty="0">
                <a:solidFill>
                  <a:srgbClr val="0B0C0C"/>
                </a:solidFill>
                <a:latin typeface="Glacial Indifference" panose="020B0604020202020204" charset="0"/>
              </a:rPr>
              <a:t>Apprenticeship benefits</a:t>
            </a:r>
          </a:p>
          <a:p>
            <a:r>
              <a:rPr lang="en-GB" sz="1500" dirty="0">
                <a:solidFill>
                  <a:srgbClr val="000000"/>
                </a:solidFill>
                <a:latin typeface="Glacial Indifference" panose="020B0604020202020204" charset="0"/>
              </a:rPr>
              <a:t>Apprenticeships are an exciting paid option for anyone wanting to gain experience, upskill or change career because they offer the chance to earn a wage whilst they work and study.  </a:t>
            </a:r>
          </a:p>
          <a:p>
            <a:r>
              <a:rPr lang="en-GB" sz="1500" dirty="0">
                <a:solidFill>
                  <a:srgbClr val="000000"/>
                </a:solidFill>
                <a:latin typeface="Glacial Indifference" panose="020B0604020202020204" charset="0"/>
              </a:rPr>
              <a:t>There are many benefits to completing an apprenticeship, which include:</a:t>
            </a:r>
          </a:p>
          <a:p>
            <a:pPr>
              <a:buFont typeface="Arial" panose="020B0604020202020204" pitchFamily="34" charset="0"/>
              <a:buChar char="•"/>
            </a:pPr>
            <a:r>
              <a:rPr lang="en-GB" sz="1500" dirty="0">
                <a:solidFill>
                  <a:srgbClr val="000000"/>
                </a:solidFill>
                <a:latin typeface="Glacial Indifference" panose="020B0604020202020204" charset="0"/>
              </a:rPr>
              <a:t>experience and skills development  </a:t>
            </a:r>
          </a:p>
          <a:p>
            <a:pPr>
              <a:buFont typeface="Arial" panose="020B0604020202020204" pitchFamily="34" charset="0"/>
              <a:buChar char="•"/>
            </a:pPr>
            <a:r>
              <a:rPr lang="en-GB" sz="1500" dirty="0">
                <a:solidFill>
                  <a:srgbClr val="000000"/>
                </a:solidFill>
                <a:latin typeface="Glacial Indifference" panose="020B0604020202020204" charset="0"/>
              </a:rPr>
              <a:t>a nationally recognised qualification (with no tuition fees)</a:t>
            </a:r>
          </a:p>
          <a:p>
            <a:pPr>
              <a:buFont typeface="Arial" panose="020B0604020202020204" pitchFamily="34" charset="0"/>
              <a:buChar char="•"/>
            </a:pPr>
            <a:r>
              <a:rPr lang="en-GB" sz="1500" dirty="0">
                <a:solidFill>
                  <a:srgbClr val="000000"/>
                </a:solidFill>
                <a:latin typeface="Glacial Indifference" panose="020B0604020202020204" charset="0"/>
              </a:rPr>
              <a:t>employee benefits and a wage</a:t>
            </a:r>
          </a:p>
          <a:p>
            <a:pPr>
              <a:buFont typeface="Arial" panose="020B0604020202020204" pitchFamily="34" charset="0"/>
              <a:buChar char="•"/>
            </a:pPr>
            <a:r>
              <a:rPr lang="en-GB" sz="1500" dirty="0">
                <a:solidFill>
                  <a:srgbClr val="000000"/>
                </a:solidFill>
                <a:latin typeface="Glacial Indifference" panose="020B0604020202020204" charset="0"/>
              </a:rPr>
              <a:t>exposure to industry professionals </a:t>
            </a:r>
            <a:endParaRPr lang="en-GB" sz="1500" b="0" i="0" dirty="0">
              <a:solidFill>
                <a:srgbClr val="000000"/>
              </a:solidFill>
              <a:effectLst/>
              <a:latin typeface="Glacial Indifference" panose="020B0604020202020204" charset="0"/>
            </a:endParaRPr>
          </a:p>
        </p:txBody>
      </p:sp>
      <p:grpSp>
        <p:nvGrpSpPr>
          <p:cNvPr id="8" name="Group 5">
            <a:extLst>
              <a:ext uri="{FF2B5EF4-FFF2-40B4-BE49-F238E27FC236}">
                <a16:creationId xmlns:a16="http://schemas.microsoft.com/office/drawing/2014/main" id="{452F8B52-D343-4113-846E-E54AE995BE2E}"/>
              </a:ext>
            </a:extLst>
          </p:cNvPr>
          <p:cNvGrpSpPr/>
          <p:nvPr/>
        </p:nvGrpSpPr>
        <p:grpSpPr>
          <a:xfrm>
            <a:off x="436874" y="4017714"/>
            <a:ext cx="6536284" cy="69276"/>
            <a:chOff x="0" y="0"/>
            <a:chExt cx="5225540" cy="55384"/>
          </a:xfrm>
        </p:grpSpPr>
        <p:sp>
          <p:nvSpPr>
            <p:cNvPr id="9" name="Freeform 6">
              <a:extLst>
                <a:ext uri="{FF2B5EF4-FFF2-40B4-BE49-F238E27FC236}">
                  <a16:creationId xmlns:a16="http://schemas.microsoft.com/office/drawing/2014/main" id="{8EB336E5-4D77-4BAD-B713-E9899B23C4D5}"/>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0" name="TextBox 11">
            <a:extLst>
              <a:ext uri="{FF2B5EF4-FFF2-40B4-BE49-F238E27FC236}">
                <a16:creationId xmlns:a16="http://schemas.microsoft.com/office/drawing/2014/main" id="{662FE5E9-EE5E-4B5B-9269-A06CCF8C2943}"/>
              </a:ext>
            </a:extLst>
          </p:cNvPr>
          <p:cNvSpPr txBox="1"/>
          <p:nvPr/>
        </p:nvSpPr>
        <p:spPr>
          <a:xfrm>
            <a:off x="114300" y="4279900"/>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Finding apprenticeship</a:t>
            </a:r>
          </a:p>
        </p:txBody>
      </p:sp>
      <p:grpSp>
        <p:nvGrpSpPr>
          <p:cNvPr id="11" name="Group 12">
            <a:extLst>
              <a:ext uri="{FF2B5EF4-FFF2-40B4-BE49-F238E27FC236}">
                <a16:creationId xmlns:a16="http://schemas.microsoft.com/office/drawing/2014/main" id="{BF14D9DB-3C76-4192-9AFF-F5E7B78933BD}"/>
              </a:ext>
            </a:extLst>
          </p:cNvPr>
          <p:cNvGrpSpPr/>
          <p:nvPr/>
        </p:nvGrpSpPr>
        <p:grpSpPr>
          <a:xfrm>
            <a:off x="438877" y="5065700"/>
            <a:ext cx="6536284" cy="69276"/>
            <a:chOff x="0" y="0"/>
            <a:chExt cx="5225540" cy="55384"/>
          </a:xfrm>
        </p:grpSpPr>
        <p:sp>
          <p:nvSpPr>
            <p:cNvPr id="12" name="Freeform 13">
              <a:extLst>
                <a:ext uri="{FF2B5EF4-FFF2-40B4-BE49-F238E27FC236}">
                  <a16:creationId xmlns:a16="http://schemas.microsoft.com/office/drawing/2014/main" id="{2767C1B9-857B-4C21-A4FF-EF276E29B07E}"/>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3" name="Rectangle 12">
            <a:extLst>
              <a:ext uri="{FF2B5EF4-FFF2-40B4-BE49-F238E27FC236}">
                <a16:creationId xmlns:a16="http://schemas.microsoft.com/office/drawing/2014/main" id="{7F5A8556-DD71-4B3C-8EF8-4B2D9542CF43}"/>
              </a:ext>
            </a:extLst>
          </p:cNvPr>
          <p:cNvSpPr/>
          <p:nvPr/>
        </p:nvSpPr>
        <p:spPr>
          <a:xfrm>
            <a:off x="446900" y="5290060"/>
            <a:ext cx="6595016" cy="2492990"/>
          </a:xfrm>
          <a:prstGeom prst="rect">
            <a:avLst/>
          </a:prstGeom>
        </p:spPr>
        <p:txBody>
          <a:bodyPr wrap="square">
            <a:spAutoFit/>
          </a:bodyPr>
          <a:lstStyle/>
          <a:p>
            <a:r>
              <a:rPr lang="en-GB" sz="1500" dirty="0">
                <a:latin typeface="Glacial Indifference" panose="020B0604020202020204" charset="0"/>
              </a:rPr>
              <a:t>All accredited apprenticeship vacancies can be found on[] (https://www.findapprenticeship.service.gov.uk/apprenticeshipsearch)[underline]'.</a:t>
            </a:r>
          </a:p>
          <a:p>
            <a:r>
              <a:rPr lang="en-GB" sz="1500" dirty="0">
                <a:latin typeface="Glacial Indifference" panose="020B0604020202020204" charset="0"/>
              </a:rPr>
              <a:t>By </a:t>
            </a:r>
            <a:r>
              <a:rPr lang="en-GB" sz="1500" dirty="0">
                <a:solidFill>
                  <a:srgbClr val="4282BA"/>
                </a:solidFill>
                <a:latin typeface="Glacial Indifference" panose="020B0604020202020204" charset="0"/>
                <a:hlinkClick r:id="rId2"/>
              </a:rPr>
              <a:t>creating an account</a:t>
            </a:r>
            <a:r>
              <a:rPr lang="en-GB" sz="1500" dirty="0">
                <a:latin typeface="Glacial Indifference" panose="020B0604020202020204" charset="0"/>
              </a:rPr>
              <a:t>, you can sign up to be alerted of opportunities in your area of interest and desired location. </a:t>
            </a:r>
          </a:p>
          <a:p>
            <a:endParaRPr lang="en-GB" sz="1500" dirty="0">
              <a:latin typeface="Glacial Indifference" panose="020B0604020202020204" charset="0"/>
            </a:endParaRPr>
          </a:p>
          <a:p>
            <a:r>
              <a:rPr lang="en-GB" sz="1500" dirty="0">
                <a:latin typeface="Glacial Indifference" panose="020B0604020202020204" charset="0"/>
              </a:rPr>
              <a:t>You can also use this website to </a:t>
            </a:r>
            <a:r>
              <a:rPr lang="en-GB" sz="1500" dirty="0">
                <a:solidFill>
                  <a:srgbClr val="4282BA"/>
                </a:solidFill>
                <a:latin typeface="Glacial Indifference" panose="020B0604020202020204" charset="0"/>
                <a:hlinkClick r:id="rId3"/>
              </a:rPr>
              <a:t>browse what types of apprenticeships are available across different sectors.</a:t>
            </a:r>
            <a:endParaRPr lang="en-GB" sz="1500" dirty="0">
              <a:latin typeface="Glacial Indifference" panose="020B0604020202020204" charset="0"/>
            </a:endParaRPr>
          </a:p>
          <a:p>
            <a:br>
              <a:rPr lang="en-GB" dirty="0"/>
            </a:br>
            <a:endParaRPr lang="en-GB" dirty="0"/>
          </a:p>
        </p:txBody>
      </p:sp>
      <p:grpSp>
        <p:nvGrpSpPr>
          <p:cNvPr id="14" name="Group 15">
            <a:extLst>
              <a:ext uri="{FF2B5EF4-FFF2-40B4-BE49-F238E27FC236}">
                <a16:creationId xmlns:a16="http://schemas.microsoft.com/office/drawing/2014/main" id="{9A1D3DCF-F81F-4775-8230-CB76EB1D0289}"/>
              </a:ext>
            </a:extLst>
          </p:cNvPr>
          <p:cNvGrpSpPr/>
          <p:nvPr/>
        </p:nvGrpSpPr>
        <p:grpSpPr>
          <a:xfrm>
            <a:off x="508520" y="7218632"/>
            <a:ext cx="6536284" cy="69276"/>
            <a:chOff x="0" y="0"/>
            <a:chExt cx="5225540" cy="55384"/>
          </a:xfrm>
        </p:grpSpPr>
        <p:sp>
          <p:nvSpPr>
            <p:cNvPr id="15" name="Freeform 16">
              <a:extLst>
                <a:ext uri="{FF2B5EF4-FFF2-40B4-BE49-F238E27FC236}">
                  <a16:creationId xmlns:a16="http://schemas.microsoft.com/office/drawing/2014/main" id="{0737EADB-AA84-4781-BFFC-93CF12BF7247}"/>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6" name="TextBox 17">
            <a:extLst>
              <a:ext uri="{FF2B5EF4-FFF2-40B4-BE49-F238E27FC236}">
                <a16:creationId xmlns:a16="http://schemas.microsoft.com/office/drawing/2014/main" id="{A2D26C23-34A5-4791-998B-B4EEDD5D0868}"/>
              </a:ext>
            </a:extLst>
          </p:cNvPr>
          <p:cNvSpPr txBox="1"/>
          <p:nvPr/>
        </p:nvSpPr>
        <p:spPr>
          <a:xfrm>
            <a:off x="254702" y="7535558"/>
            <a:ext cx="7043921" cy="567027"/>
          </a:xfrm>
          <a:prstGeom prst="rect">
            <a:avLst/>
          </a:prstGeom>
        </p:spPr>
        <p:txBody>
          <a:bodyPr lIns="0" tIns="0" rIns="0" bIns="0" rtlCol="0" anchor="t">
            <a:spAutoFit/>
          </a:bodyPr>
          <a:lstStyle/>
          <a:p>
            <a:pPr algn="ctr">
              <a:lnSpc>
                <a:spcPts val="4370"/>
              </a:lnSpc>
            </a:pPr>
            <a:r>
              <a:rPr lang="en-US" sz="3800">
                <a:solidFill>
                  <a:srgbClr val="032452"/>
                </a:solidFill>
                <a:latin typeface="Playlist Script"/>
              </a:rPr>
              <a:t>Useful Links</a:t>
            </a:r>
          </a:p>
        </p:txBody>
      </p:sp>
      <p:grpSp>
        <p:nvGrpSpPr>
          <p:cNvPr id="17" name="Group 18">
            <a:extLst>
              <a:ext uri="{FF2B5EF4-FFF2-40B4-BE49-F238E27FC236}">
                <a16:creationId xmlns:a16="http://schemas.microsoft.com/office/drawing/2014/main" id="{FA4108B3-837D-4021-975C-2C4E25CE79D1}"/>
              </a:ext>
            </a:extLst>
          </p:cNvPr>
          <p:cNvGrpSpPr/>
          <p:nvPr/>
        </p:nvGrpSpPr>
        <p:grpSpPr>
          <a:xfrm>
            <a:off x="508520" y="8340710"/>
            <a:ext cx="6536284" cy="69276"/>
            <a:chOff x="0" y="0"/>
            <a:chExt cx="5225540" cy="55384"/>
          </a:xfrm>
        </p:grpSpPr>
        <p:sp>
          <p:nvSpPr>
            <p:cNvPr id="18" name="Freeform 19">
              <a:extLst>
                <a:ext uri="{FF2B5EF4-FFF2-40B4-BE49-F238E27FC236}">
                  <a16:creationId xmlns:a16="http://schemas.microsoft.com/office/drawing/2014/main" id="{1241F1A6-EAED-4CEE-8544-294FE06D55F6}"/>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9" name="Rectangle 18">
            <a:extLst>
              <a:ext uri="{FF2B5EF4-FFF2-40B4-BE49-F238E27FC236}">
                <a16:creationId xmlns:a16="http://schemas.microsoft.com/office/drawing/2014/main" id="{F4969646-2D3A-45D7-9E4B-7CE28AAE4487}"/>
              </a:ext>
            </a:extLst>
          </p:cNvPr>
          <p:cNvSpPr/>
          <p:nvPr/>
        </p:nvSpPr>
        <p:spPr>
          <a:xfrm>
            <a:off x="414815" y="8469256"/>
            <a:ext cx="6743405" cy="1523494"/>
          </a:xfrm>
          <a:prstGeom prst="rect">
            <a:avLst/>
          </a:prstGeom>
        </p:spPr>
        <p:txBody>
          <a:bodyPr wrap="square">
            <a:spAutoFit/>
          </a:bodyPr>
          <a:lstStyle/>
          <a:p>
            <a:r>
              <a:rPr lang="en-GB" sz="1500" dirty="0">
                <a:latin typeface="Glacial Indifference" panose="020B0604020202020204" charset="0"/>
                <a:hlinkClick r:id="rId4"/>
              </a:rPr>
              <a:t>https://www.apprenticeships.gov.uk/influencers/what-is-an-apprenticeship</a:t>
            </a:r>
            <a:endParaRPr lang="en-GB" sz="1500" dirty="0">
              <a:latin typeface="Glacial Indifference" panose="020B0604020202020204" charset="0"/>
            </a:endParaRPr>
          </a:p>
          <a:p>
            <a:endParaRPr lang="en-GB" sz="1500" dirty="0">
              <a:latin typeface="Glacial Indifference" panose="020B0604020202020204" charset="0"/>
            </a:endParaRPr>
          </a:p>
          <a:p>
            <a:r>
              <a:rPr lang="en-GB" sz="1500" dirty="0">
                <a:latin typeface="Glacial Indifference" panose="020B0604020202020204" charset="0"/>
                <a:hlinkClick r:id="rId5"/>
              </a:rPr>
              <a:t>https://www.gov.uk/apply-apprenticeship</a:t>
            </a:r>
            <a:endParaRPr lang="en-GB" sz="1500" dirty="0">
              <a:latin typeface="Glacial Indifference" panose="020B0604020202020204" charset="0"/>
            </a:endParaRPr>
          </a:p>
          <a:p>
            <a:endParaRPr lang="en-GB" sz="1500" dirty="0">
              <a:latin typeface="Glacial Indifference" panose="020B0604020202020204" charset="0"/>
            </a:endParaRPr>
          </a:p>
          <a:p>
            <a:r>
              <a:rPr lang="en-GB" sz="1500" dirty="0">
                <a:latin typeface="Glacial Indifference" panose="020B0604020202020204" charset="0"/>
                <a:hlinkClick r:id="rId6"/>
              </a:rPr>
              <a:t>https://www.ucas.com/apprenticeships</a:t>
            </a:r>
            <a:endParaRPr lang="en-GB" sz="1500" dirty="0">
              <a:latin typeface="Glacial Indifference" panose="020B0604020202020204" charset="0"/>
            </a:endParaRPr>
          </a:p>
          <a:p>
            <a:endParaRPr lang="en-GB" dirty="0"/>
          </a:p>
        </p:txBody>
      </p:sp>
    </p:spTree>
    <p:extLst>
      <p:ext uri="{BB962C8B-B14F-4D97-AF65-F5344CB8AC3E}">
        <p14:creationId xmlns:p14="http://schemas.microsoft.com/office/powerpoint/2010/main" val="274099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a:solidFill>
                  <a:srgbClr val="032452"/>
                </a:solidFill>
                <a:latin typeface="Playlist Script"/>
              </a:rPr>
              <a:t>Degree Apprenticeships</a:t>
            </a:r>
          </a:p>
        </p:txBody>
      </p:sp>
      <p:grpSp>
        <p:nvGrpSpPr>
          <p:cNvPr id="5" name="Group 5"/>
          <p:cNvGrpSpPr/>
          <p:nvPr/>
        </p:nvGrpSpPr>
        <p:grpSpPr>
          <a:xfrm>
            <a:off x="508520" y="6922628"/>
            <a:ext cx="6536284" cy="69276"/>
            <a:chOff x="0" y="0"/>
            <a:chExt cx="5225540" cy="55384"/>
          </a:xfrm>
        </p:grpSpPr>
        <p:sp>
          <p:nvSpPr>
            <p:cNvPr id="6" name="Freeform 6"/>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7" name="TextBox 7"/>
          <p:cNvSpPr txBox="1"/>
          <p:nvPr/>
        </p:nvSpPr>
        <p:spPr>
          <a:xfrm>
            <a:off x="254702" y="1457149"/>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What are degree apprenticeships?</a:t>
            </a:r>
          </a:p>
        </p:txBody>
      </p:sp>
      <p:grpSp>
        <p:nvGrpSpPr>
          <p:cNvPr id="8" name="Group 8"/>
          <p:cNvGrpSpPr/>
          <p:nvPr/>
        </p:nvGrpSpPr>
        <p:grpSpPr>
          <a:xfrm>
            <a:off x="508520" y="2262301"/>
            <a:ext cx="6536284" cy="69276"/>
            <a:chOff x="0" y="0"/>
            <a:chExt cx="5225540" cy="55384"/>
          </a:xfrm>
        </p:grpSpPr>
        <p:sp>
          <p:nvSpPr>
            <p:cNvPr id="9" name="Freeform 9"/>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0" name="TextBox 10"/>
          <p:cNvSpPr txBox="1"/>
          <p:nvPr/>
        </p:nvSpPr>
        <p:spPr>
          <a:xfrm>
            <a:off x="317309" y="2560178"/>
            <a:ext cx="6918708" cy="4124325"/>
          </a:xfrm>
          <a:prstGeom prst="rect">
            <a:avLst/>
          </a:prstGeom>
        </p:spPr>
        <p:txBody>
          <a:bodyPr lIns="0" tIns="0" rIns="0" bIns="0" rtlCol="0" anchor="t">
            <a:spAutoFit/>
          </a:bodyPr>
          <a:lstStyle/>
          <a:p>
            <a:pPr>
              <a:lnSpc>
                <a:spcPts val="1800"/>
              </a:lnSpc>
            </a:pPr>
            <a:r>
              <a:rPr lang="en-US" sz="1500" dirty="0">
                <a:solidFill>
                  <a:srgbClr val="000000"/>
                </a:solidFill>
                <a:latin typeface="Glacial Indifference"/>
              </a:rPr>
              <a:t>A degree apprenticeship enables you to gain a full undergraduate or master’s degree while you work. Degree apprenticeships take three to six years to complete, depending on the course level.</a:t>
            </a:r>
          </a:p>
          <a:p>
            <a:pPr>
              <a:lnSpc>
                <a:spcPts val="1800"/>
              </a:lnSpc>
            </a:pPr>
            <a:endParaRPr lang="en-US" sz="1500" dirty="0">
              <a:solidFill>
                <a:srgbClr val="000000"/>
              </a:solidFill>
              <a:latin typeface="Glacial Indifference"/>
            </a:endParaRPr>
          </a:p>
          <a:p>
            <a:pPr>
              <a:lnSpc>
                <a:spcPts val="1800"/>
              </a:lnSpc>
            </a:pPr>
            <a:r>
              <a:rPr lang="en-US" sz="1500" dirty="0">
                <a:solidFill>
                  <a:srgbClr val="000000"/>
                </a:solidFill>
                <a:latin typeface="Glacial Indifference"/>
              </a:rPr>
              <a:t>You’ll spend most of your time working and you’ll also study part-time at university. For example, you might go to university one or two days per week, or in short blocks, such as a week at a time. Overall, you spend about 20% of your time studying vs. 80% of your time working.</a:t>
            </a:r>
          </a:p>
          <a:p>
            <a:pPr>
              <a:lnSpc>
                <a:spcPts val="1800"/>
              </a:lnSpc>
            </a:pPr>
            <a:endParaRPr lang="en-US" sz="1500" dirty="0">
              <a:solidFill>
                <a:srgbClr val="000000"/>
              </a:solidFill>
              <a:latin typeface="Glacial Indifference"/>
            </a:endParaRPr>
          </a:p>
          <a:p>
            <a:pPr>
              <a:lnSpc>
                <a:spcPts val="1800"/>
              </a:lnSpc>
            </a:pPr>
            <a:r>
              <a:rPr lang="en-US" sz="1500" dirty="0">
                <a:solidFill>
                  <a:srgbClr val="000000"/>
                </a:solidFill>
                <a:latin typeface="Glacial Indifference"/>
              </a:rPr>
              <a:t>Degree apprenticeships work differently across the UK:</a:t>
            </a:r>
          </a:p>
          <a:p>
            <a:pPr>
              <a:lnSpc>
                <a:spcPts val="1800"/>
              </a:lnSpc>
            </a:pPr>
            <a:r>
              <a:rPr lang="en-US" sz="1500" dirty="0">
                <a:solidFill>
                  <a:srgbClr val="000000"/>
                </a:solidFill>
                <a:latin typeface="Glacial Indifference"/>
              </a:rPr>
              <a:t>England and Wales both offer degree apprenticeships, with the most options currently available in England.</a:t>
            </a:r>
          </a:p>
          <a:p>
            <a:pPr>
              <a:lnSpc>
                <a:spcPts val="1800"/>
              </a:lnSpc>
            </a:pPr>
            <a:endParaRPr lang="en-US" sz="1500" dirty="0">
              <a:solidFill>
                <a:srgbClr val="000000"/>
              </a:solidFill>
              <a:latin typeface="Glacial Indifference"/>
            </a:endParaRPr>
          </a:p>
          <a:p>
            <a:pPr>
              <a:lnSpc>
                <a:spcPts val="1800"/>
              </a:lnSpc>
            </a:pPr>
            <a:r>
              <a:rPr lang="en-US" sz="1500" dirty="0">
                <a:solidFill>
                  <a:srgbClr val="000000"/>
                </a:solidFill>
                <a:latin typeface="Glacial Indifference"/>
              </a:rPr>
              <a:t>In Scotland, degree apprenticeships are known as </a:t>
            </a:r>
            <a:r>
              <a:rPr lang="en-US" sz="1500" u="sng" dirty="0">
                <a:solidFill>
                  <a:srgbClr val="000000"/>
                </a:solidFill>
                <a:latin typeface="Glacial Indifference"/>
                <a:hlinkClick r:id="rId2" tooltip="https://www.ucas.com/apprenticeships/scotland/graduate-apprenticeships"/>
              </a:rPr>
              <a:t>Graduate Apprenticeships</a:t>
            </a:r>
            <a:r>
              <a:rPr lang="en-US" sz="1500" dirty="0">
                <a:solidFill>
                  <a:srgbClr val="000000"/>
                </a:solidFill>
                <a:latin typeface="Glacial Indifference"/>
              </a:rPr>
              <a:t>.</a:t>
            </a:r>
          </a:p>
          <a:p>
            <a:pPr>
              <a:lnSpc>
                <a:spcPts val="1800"/>
              </a:lnSpc>
            </a:pPr>
            <a:endParaRPr lang="en-US" sz="1500" dirty="0">
              <a:solidFill>
                <a:srgbClr val="000000"/>
              </a:solidFill>
              <a:latin typeface="Glacial Indifference"/>
            </a:endParaRPr>
          </a:p>
          <a:p>
            <a:pPr algn="l">
              <a:lnSpc>
                <a:spcPts val="1800"/>
              </a:lnSpc>
            </a:pPr>
            <a:r>
              <a:rPr lang="en-US" sz="1500" dirty="0">
                <a:solidFill>
                  <a:srgbClr val="000000"/>
                </a:solidFill>
                <a:latin typeface="Glacial Indifference"/>
              </a:rPr>
              <a:t>Northern Ireland offers higher level apprenticeships (HLAs) that offer you qualifications up to Level 7 which is the equivalent of a master's degree. However, the majority are at Level 5 which is equivalent to a foundation degree.</a:t>
            </a:r>
          </a:p>
        </p:txBody>
      </p:sp>
      <p:sp>
        <p:nvSpPr>
          <p:cNvPr id="11" name="TextBox 11"/>
          <p:cNvSpPr txBox="1"/>
          <p:nvPr/>
        </p:nvSpPr>
        <p:spPr>
          <a:xfrm>
            <a:off x="254702" y="7239554"/>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What grades do you need?</a:t>
            </a:r>
          </a:p>
        </p:txBody>
      </p:sp>
      <p:grpSp>
        <p:nvGrpSpPr>
          <p:cNvPr id="12" name="Group 12"/>
          <p:cNvGrpSpPr/>
          <p:nvPr/>
        </p:nvGrpSpPr>
        <p:grpSpPr>
          <a:xfrm>
            <a:off x="508520" y="8044706"/>
            <a:ext cx="6536284" cy="69276"/>
            <a:chOff x="0" y="0"/>
            <a:chExt cx="5225540" cy="55384"/>
          </a:xfrm>
        </p:grpSpPr>
        <p:sp>
          <p:nvSpPr>
            <p:cNvPr id="13" name="Freeform 1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4" name="TextBox 14"/>
          <p:cNvSpPr txBox="1"/>
          <p:nvPr/>
        </p:nvSpPr>
        <p:spPr>
          <a:xfrm>
            <a:off x="317309" y="8342582"/>
            <a:ext cx="6918708" cy="1609725"/>
          </a:xfrm>
          <a:prstGeom prst="rect">
            <a:avLst/>
          </a:prstGeom>
        </p:spPr>
        <p:txBody>
          <a:bodyPr lIns="0" tIns="0" rIns="0" bIns="0" rtlCol="0" anchor="t">
            <a:spAutoFit/>
          </a:bodyPr>
          <a:lstStyle/>
          <a:p>
            <a:pPr>
              <a:lnSpc>
                <a:spcPts val="1800"/>
              </a:lnSpc>
            </a:pPr>
            <a:r>
              <a:rPr lang="en-US" sz="1500" dirty="0">
                <a:solidFill>
                  <a:srgbClr val="000000"/>
                </a:solidFill>
                <a:latin typeface="Glacial Indifference"/>
              </a:rPr>
              <a:t>Each vacancy will be different. You might need specific grades, but employers are looking for other skills you can bring to the role, like communication, leadership and passion. Some Level 6 apprenticeships will ask for at least five GCSEs at 9-4 (or A*- C on the old grading scale), including English and </a:t>
            </a:r>
            <a:r>
              <a:rPr lang="en-US" sz="1500" dirty="0" err="1">
                <a:solidFill>
                  <a:srgbClr val="000000"/>
                </a:solidFill>
                <a:latin typeface="Glacial Indifference"/>
              </a:rPr>
              <a:t>maths</a:t>
            </a:r>
            <a:r>
              <a:rPr lang="en-US" sz="1500" dirty="0">
                <a:solidFill>
                  <a:srgbClr val="000000"/>
                </a:solidFill>
                <a:latin typeface="Glacial Indifference"/>
              </a:rPr>
              <a:t>. But you could also progress into a degree apprenticeship from a lower-level apprenticeship, or another qualification like a </a:t>
            </a:r>
            <a:r>
              <a:rPr lang="en-US" sz="1500" u="sng" dirty="0">
                <a:solidFill>
                  <a:srgbClr val="000000"/>
                </a:solidFill>
                <a:latin typeface="Glacial Indifference"/>
                <a:hlinkClick r:id="rId3" tooltip="https://educationhub.blog.gov.uk/2023/03/27/what-are-t-levels-and-how-can-they-benefit-me/"/>
              </a:rPr>
              <a:t>T Level</a:t>
            </a:r>
            <a:r>
              <a:rPr lang="en-US" sz="1500" dirty="0">
                <a:solidFill>
                  <a:srgbClr val="000000"/>
                </a:solidFill>
                <a:latin typeface="Glacial Indifference"/>
              </a:rPr>
              <a:t>. </a:t>
            </a:r>
          </a:p>
          <a:p>
            <a:pPr algn="l">
              <a:lnSpc>
                <a:spcPts val="1800"/>
              </a:lnSpc>
            </a:pPr>
            <a:endParaRPr lang="en-US" sz="1500" dirty="0">
              <a:solidFill>
                <a:srgbClr val="000000"/>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a:solidFill>
                  <a:srgbClr val="032452"/>
                </a:solidFill>
                <a:latin typeface="Playlist Script"/>
              </a:rPr>
              <a:t>Degree Apprenticeships</a:t>
            </a:r>
          </a:p>
        </p:txBody>
      </p:sp>
      <p:grpSp>
        <p:nvGrpSpPr>
          <p:cNvPr id="5" name="Group 5"/>
          <p:cNvGrpSpPr/>
          <p:nvPr/>
        </p:nvGrpSpPr>
        <p:grpSpPr>
          <a:xfrm>
            <a:off x="508520" y="3493628"/>
            <a:ext cx="6536284" cy="69276"/>
            <a:chOff x="0" y="0"/>
            <a:chExt cx="5225540" cy="55384"/>
          </a:xfrm>
        </p:grpSpPr>
        <p:sp>
          <p:nvSpPr>
            <p:cNvPr id="6" name="Freeform 6"/>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7" name="TextBox 7"/>
          <p:cNvSpPr txBox="1"/>
          <p:nvPr/>
        </p:nvSpPr>
        <p:spPr>
          <a:xfrm>
            <a:off x="254702" y="1457149"/>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How are you assessed?</a:t>
            </a:r>
          </a:p>
        </p:txBody>
      </p:sp>
      <p:grpSp>
        <p:nvGrpSpPr>
          <p:cNvPr id="8" name="Group 8"/>
          <p:cNvGrpSpPr/>
          <p:nvPr/>
        </p:nvGrpSpPr>
        <p:grpSpPr>
          <a:xfrm>
            <a:off x="508520" y="2262301"/>
            <a:ext cx="6536284" cy="69276"/>
            <a:chOff x="0" y="0"/>
            <a:chExt cx="5225540" cy="55384"/>
          </a:xfrm>
        </p:grpSpPr>
        <p:sp>
          <p:nvSpPr>
            <p:cNvPr id="9" name="Freeform 9"/>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0" name="TextBox 10"/>
          <p:cNvSpPr txBox="1"/>
          <p:nvPr/>
        </p:nvSpPr>
        <p:spPr>
          <a:xfrm>
            <a:off x="317309" y="2560178"/>
            <a:ext cx="6918708" cy="695325"/>
          </a:xfrm>
          <a:prstGeom prst="rect">
            <a:avLst/>
          </a:prstGeom>
        </p:spPr>
        <p:txBody>
          <a:bodyPr lIns="0" tIns="0" rIns="0" bIns="0" rtlCol="0" anchor="t">
            <a:spAutoFit/>
          </a:bodyPr>
          <a:lstStyle/>
          <a:p>
            <a:pPr algn="l">
              <a:lnSpc>
                <a:spcPts val="1800"/>
              </a:lnSpc>
            </a:pPr>
            <a:r>
              <a:rPr lang="en-US" sz="1500" dirty="0">
                <a:solidFill>
                  <a:srgbClr val="000000"/>
                </a:solidFill>
                <a:latin typeface="Glacial Indifference"/>
              </a:rPr>
              <a:t>You will complete an assessment at the end of the apprenticeship which is called an end-point assessment. It tests your ability to do the job as well as your academic learning. You might also have assignments throughout the course.</a:t>
            </a:r>
          </a:p>
        </p:txBody>
      </p:sp>
      <p:sp>
        <p:nvSpPr>
          <p:cNvPr id="11" name="TextBox 11"/>
          <p:cNvSpPr txBox="1"/>
          <p:nvPr/>
        </p:nvSpPr>
        <p:spPr>
          <a:xfrm>
            <a:off x="254702" y="3810554"/>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Applying for a degree apprenticeship</a:t>
            </a:r>
          </a:p>
        </p:txBody>
      </p:sp>
      <p:grpSp>
        <p:nvGrpSpPr>
          <p:cNvPr id="12" name="Group 12"/>
          <p:cNvGrpSpPr/>
          <p:nvPr/>
        </p:nvGrpSpPr>
        <p:grpSpPr>
          <a:xfrm>
            <a:off x="508520" y="4615706"/>
            <a:ext cx="6536284" cy="69276"/>
            <a:chOff x="0" y="0"/>
            <a:chExt cx="5225540" cy="55384"/>
          </a:xfrm>
        </p:grpSpPr>
        <p:sp>
          <p:nvSpPr>
            <p:cNvPr id="13" name="Freeform 1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4" name="TextBox 14"/>
          <p:cNvSpPr txBox="1"/>
          <p:nvPr/>
        </p:nvSpPr>
        <p:spPr>
          <a:xfrm>
            <a:off x="317309" y="4913582"/>
            <a:ext cx="6918708" cy="2066925"/>
          </a:xfrm>
          <a:prstGeom prst="rect">
            <a:avLst/>
          </a:prstGeom>
        </p:spPr>
        <p:txBody>
          <a:bodyPr lIns="0" tIns="0" rIns="0" bIns="0" rtlCol="0" anchor="t">
            <a:spAutoFit/>
          </a:bodyPr>
          <a:lstStyle/>
          <a:p>
            <a:pPr>
              <a:lnSpc>
                <a:spcPts val="1800"/>
              </a:lnSpc>
            </a:pPr>
            <a:r>
              <a:rPr lang="en-US" sz="1500" dirty="0">
                <a:solidFill>
                  <a:srgbClr val="000000"/>
                </a:solidFill>
                <a:latin typeface="Glacial Indifference"/>
              </a:rPr>
              <a:t>You apply for a degree apprenticeship in the same way you apply for a normal job. You’ll need to submit an application, which usually includes a CV and cover letter. If you’re also applying for university, you could </a:t>
            </a:r>
            <a:r>
              <a:rPr lang="en-US" sz="1500" u="sng" dirty="0">
                <a:solidFill>
                  <a:srgbClr val="000000"/>
                </a:solidFill>
                <a:latin typeface="Glacial Indifference"/>
                <a:hlinkClick r:id="rId2" tooltip="https://www.ucas.com/undergraduate/applying-university/writing-personal-statement/how-write-personal-statement"/>
              </a:rPr>
              <a:t>use your personal statement</a:t>
            </a:r>
            <a:r>
              <a:rPr lang="en-US" sz="1500" dirty="0">
                <a:solidFill>
                  <a:srgbClr val="000000"/>
                </a:solidFill>
                <a:latin typeface="Glacial Indifference"/>
              </a:rPr>
              <a:t> as a starting point for your application.</a:t>
            </a:r>
          </a:p>
          <a:p>
            <a:pPr>
              <a:lnSpc>
                <a:spcPts val="1800"/>
              </a:lnSpc>
            </a:pPr>
            <a:r>
              <a:rPr lang="en-US" sz="1500" dirty="0">
                <a:solidFill>
                  <a:srgbClr val="000000"/>
                </a:solidFill>
                <a:latin typeface="Glacial Indifference"/>
              </a:rPr>
              <a:t>Employers advertise degree apprenticeships throughout the year and there is no application cycle like there is with university. The vacancy will state when the application deadline is, and when the apprenticeship is due to start.</a:t>
            </a:r>
          </a:p>
          <a:p>
            <a:pPr algn="l">
              <a:lnSpc>
                <a:spcPts val="1800"/>
              </a:lnSpc>
            </a:pPr>
            <a:r>
              <a:rPr lang="en-US" sz="1500" dirty="0">
                <a:solidFill>
                  <a:srgbClr val="000000"/>
                </a:solidFill>
                <a:latin typeface="Glacial Indifference"/>
              </a:rPr>
              <a:t>You can use our Career Finder to keep up-to-date with the latest vacancies and </a:t>
            </a:r>
            <a:r>
              <a:rPr lang="en-US" sz="1500" dirty="0" err="1">
                <a:solidFill>
                  <a:srgbClr val="000000"/>
                </a:solidFill>
                <a:latin typeface="Glacial Indifference"/>
              </a:rPr>
              <a:t>favourite</a:t>
            </a:r>
            <a:r>
              <a:rPr lang="en-US" sz="1500" dirty="0">
                <a:solidFill>
                  <a:srgbClr val="000000"/>
                </a:solidFill>
                <a:latin typeface="Glacial Indifference"/>
              </a:rPr>
              <a:t> opportunities.</a:t>
            </a:r>
          </a:p>
        </p:txBody>
      </p:sp>
      <p:grpSp>
        <p:nvGrpSpPr>
          <p:cNvPr id="15" name="Group 15"/>
          <p:cNvGrpSpPr/>
          <p:nvPr/>
        </p:nvGrpSpPr>
        <p:grpSpPr>
          <a:xfrm>
            <a:off x="508520" y="7218632"/>
            <a:ext cx="6536284" cy="69276"/>
            <a:chOff x="0" y="0"/>
            <a:chExt cx="5225540" cy="55384"/>
          </a:xfrm>
        </p:grpSpPr>
        <p:sp>
          <p:nvSpPr>
            <p:cNvPr id="16" name="Freeform 16"/>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7" name="TextBox 17"/>
          <p:cNvSpPr txBox="1"/>
          <p:nvPr/>
        </p:nvSpPr>
        <p:spPr>
          <a:xfrm>
            <a:off x="254702" y="7535558"/>
            <a:ext cx="7043921" cy="567027"/>
          </a:xfrm>
          <a:prstGeom prst="rect">
            <a:avLst/>
          </a:prstGeom>
        </p:spPr>
        <p:txBody>
          <a:bodyPr lIns="0" tIns="0" rIns="0" bIns="0" rtlCol="0" anchor="t">
            <a:spAutoFit/>
          </a:bodyPr>
          <a:lstStyle/>
          <a:p>
            <a:pPr algn="ctr">
              <a:lnSpc>
                <a:spcPts val="4370"/>
              </a:lnSpc>
            </a:pPr>
            <a:r>
              <a:rPr lang="en-US" sz="3800">
                <a:solidFill>
                  <a:srgbClr val="032452"/>
                </a:solidFill>
                <a:latin typeface="Playlist Script"/>
              </a:rPr>
              <a:t>Useful Links</a:t>
            </a:r>
          </a:p>
        </p:txBody>
      </p:sp>
      <p:grpSp>
        <p:nvGrpSpPr>
          <p:cNvPr id="18" name="Group 18"/>
          <p:cNvGrpSpPr/>
          <p:nvPr/>
        </p:nvGrpSpPr>
        <p:grpSpPr>
          <a:xfrm>
            <a:off x="508520" y="8340710"/>
            <a:ext cx="6536284" cy="69276"/>
            <a:chOff x="0" y="0"/>
            <a:chExt cx="5225540" cy="55384"/>
          </a:xfrm>
        </p:grpSpPr>
        <p:sp>
          <p:nvSpPr>
            <p:cNvPr id="19" name="Freeform 19"/>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20" name="TextBox 20"/>
          <p:cNvSpPr txBox="1"/>
          <p:nvPr/>
        </p:nvSpPr>
        <p:spPr>
          <a:xfrm>
            <a:off x="317309" y="8638587"/>
            <a:ext cx="6918708" cy="1838325"/>
          </a:xfrm>
          <a:prstGeom prst="rect">
            <a:avLst/>
          </a:prstGeom>
        </p:spPr>
        <p:txBody>
          <a:bodyPr lIns="0" tIns="0" rIns="0" bIns="0" rtlCol="0" anchor="t">
            <a:spAutoFit/>
          </a:bodyPr>
          <a:lstStyle/>
          <a:p>
            <a:pPr>
              <a:lnSpc>
                <a:spcPts val="1800"/>
              </a:lnSpc>
            </a:pPr>
            <a:r>
              <a:rPr lang="en-US" sz="1500">
                <a:solidFill>
                  <a:srgbClr val="000000"/>
                </a:solidFill>
                <a:latin typeface="Glacial Indifference"/>
              </a:rPr>
              <a:t>https://www.prospects.ac.uk/graduate-jobs-results?keyword=degree%20apprenticeship&amp;sortBy=rl&amp;advert_top=24993&amp;size=20&amp;page=0#results</a:t>
            </a:r>
          </a:p>
          <a:p>
            <a:pPr>
              <a:lnSpc>
                <a:spcPts val="1800"/>
              </a:lnSpc>
            </a:pPr>
            <a:endParaRPr lang="en-US" sz="1500">
              <a:solidFill>
                <a:srgbClr val="000000"/>
              </a:solidFill>
              <a:latin typeface="Glacial Indifference"/>
            </a:endParaRPr>
          </a:p>
          <a:p>
            <a:pPr>
              <a:lnSpc>
                <a:spcPts val="1800"/>
              </a:lnSpc>
            </a:pPr>
            <a:r>
              <a:rPr lang="en-US" sz="1500">
                <a:solidFill>
                  <a:srgbClr val="000000"/>
                </a:solidFill>
                <a:latin typeface="Glacial Indifference"/>
              </a:rPr>
              <a:t>https://www.gov.uk/government/publications/higher-and-degree-apprenticeships </a:t>
            </a:r>
          </a:p>
          <a:p>
            <a:pPr>
              <a:lnSpc>
                <a:spcPts val="1800"/>
              </a:lnSpc>
            </a:pPr>
            <a:endParaRPr lang="en-US" sz="1500">
              <a:solidFill>
                <a:srgbClr val="000000"/>
              </a:solidFill>
              <a:latin typeface="Glacial Indifference"/>
            </a:endParaRPr>
          </a:p>
          <a:p>
            <a:pPr algn="l">
              <a:lnSpc>
                <a:spcPts val="1800"/>
              </a:lnSpc>
            </a:pPr>
            <a:r>
              <a:rPr lang="en-US" sz="1500">
                <a:solidFill>
                  <a:srgbClr val="000000"/>
                </a:solidFill>
                <a:latin typeface="Glacial Indifference"/>
              </a:rPr>
              <a:t>https://www.officeforstudents.org.uk/for-students/planning-to-study/degree-apprenticeships-guide-for-apprentices/find-a-degree-apprenticeship/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8520" y="1140223"/>
            <a:ext cx="6536284" cy="69276"/>
            <a:chOff x="0" y="0"/>
            <a:chExt cx="5225540" cy="55384"/>
          </a:xfrm>
        </p:grpSpPr>
        <p:sp>
          <p:nvSpPr>
            <p:cNvPr id="3" name="Freeform 3"/>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4" name="TextBox 4"/>
          <p:cNvSpPr txBox="1"/>
          <p:nvPr/>
        </p:nvSpPr>
        <p:spPr>
          <a:xfrm>
            <a:off x="254702" y="336892"/>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T-Levels</a:t>
            </a:r>
          </a:p>
        </p:txBody>
      </p:sp>
      <p:sp>
        <p:nvSpPr>
          <p:cNvPr id="5" name="Rectangle 4">
            <a:extLst>
              <a:ext uri="{FF2B5EF4-FFF2-40B4-BE49-F238E27FC236}">
                <a16:creationId xmlns:a16="http://schemas.microsoft.com/office/drawing/2014/main" id="{D2109034-EDED-48C3-80CE-2F2CAD9604A5}"/>
              </a:ext>
            </a:extLst>
          </p:cNvPr>
          <p:cNvSpPr/>
          <p:nvPr/>
        </p:nvSpPr>
        <p:spPr>
          <a:xfrm>
            <a:off x="647700" y="1445788"/>
            <a:ext cx="5943600" cy="661720"/>
          </a:xfrm>
          <a:prstGeom prst="rect">
            <a:avLst/>
          </a:prstGeom>
        </p:spPr>
        <p:txBody>
          <a:bodyPr wrap="square">
            <a:spAutoFit/>
          </a:bodyPr>
          <a:lstStyle/>
          <a:p>
            <a:pPr algn="ctr">
              <a:lnSpc>
                <a:spcPts val="4370"/>
              </a:lnSpc>
            </a:pPr>
            <a:r>
              <a:rPr lang="en-US" sz="3800" dirty="0">
                <a:solidFill>
                  <a:srgbClr val="032452"/>
                </a:solidFill>
                <a:latin typeface="Playlist Script"/>
              </a:rPr>
              <a:t>What are T-levels?</a:t>
            </a:r>
          </a:p>
        </p:txBody>
      </p:sp>
      <p:grpSp>
        <p:nvGrpSpPr>
          <p:cNvPr id="6" name="Group 2">
            <a:extLst>
              <a:ext uri="{FF2B5EF4-FFF2-40B4-BE49-F238E27FC236}">
                <a16:creationId xmlns:a16="http://schemas.microsoft.com/office/drawing/2014/main" id="{41FABF01-7E9D-4125-8096-A3BD0A0F68D5}"/>
              </a:ext>
            </a:extLst>
          </p:cNvPr>
          <p:cNvGrpSpPr/>
          <p:nvPr/>
        </p:nvGrpSpPr>
        <p:grpSpPr>
          <a:xfrm>
            <a:off x="503758" y="2109824"/>
            <a:ext cx="6536284" cy="69276"/>
            <a:chOff x="0" y="0"/>
            <a:chExt cx="5225540" cy="55384"/>
          </a:xfrm>
        </p:grpSpPr>
        <p:sp>
          <p:nvSpPr>
            <p:cNvPr id="7" name="Freeform 3">
              <a:extLst>
                <a:ext uri="{FF2B5EF4-FFF2-40B4-BE49-F238E27FC236}">
                  <a16:creationId xmlns:a16="http://schemas.microsoft.com/office/drawing/2014/main" id="{D8DE203C-25D3-4C29-A9E1-80C53790A3E7}"/>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8" name="TextBox 10">
            <a:extLst>
              <a:ext uri="{FF2B5EF4-FFF2-40B4-BE49-F238E27FC236}">
                <a16:creationId xmlns:a16="http://schemas.microsoft.com/office/drawing/2014/main" id="{CFC2A62A-AFCF-4D3F-B1C5-6B45E81FFE40}"/>
              </a:ext>
            </a:extLst>
          </p:cNvPr>
          <p:cNvSpPr txBox="1"/>
          <p:nvPr/>
        </p:nvSpPr>
        <p:spPr>
          <a:xfrm>
            <a:off x="317309" y="2560178"/>
            <a:ext cx="6918708" cy="4862870"/>
          </a:xfrm>
          <a:prstGeom prst="rect">
            <a:avLst/>
          </a:prstGeom>
        </p:spPr>
        <p:txBody>
          <a:bodyPr lIns="0" tIns="0" rIns="0" bIns="0" rtlCol="0" anchor="t">
            <a:spAutoFit/>
          </a:bodyPr>
          <a:lstStyle/>
          <a:p>
            <a:r>
              <a:rPr lang="en-GB" sz="1500" dirty="0">
                <a:latin typeface="Glacial Indifference" panose="020B0604020202020204" charset="0"/>
              </a:rPr>
              <a:t>T Levels are new two-year courses equivalent to three A levels. They launched in September 2020 to students in England. This means that after their GCSEs, students now have the option to study either T levels, A levels, a Level 3 apprenticeship or another equivalent qualification. </a:t>
            </a:r>
          </a:p>
          <a:p>
            <a:r>
              <a:rPr lang="en-GB" sz="1500" dirty="0">
                <a:latin typeface="Glacial Indifference" panose="020B0604020202020204" charset="0"/>
              </a:rPr>
              <a:t>Following GCSEs, students have the option to study one of the following pathways:</a:t>
            </a:r>
          </a:p>
          <a:p>
            <a:pPr marL="285750" indent="-285750">
              <a:buFont typeface="Arial" panose="020B0604020202020204" pitchFamily="34" charset="0"/>
              <a:buChar char="•"/>
            </a:pPr>
            <a:r>
              <a:rPr lang="en-GB" sz="1500" dirty="0">
                <a:latin typeface="Glacial Indifference" panose="020B0604020202020204" charset="0"/>
              </a:rPr>
              <a:t>T Levels</a:t>
            </a:r>
          </a:p>
          <a:p>
            <a:pPr marL="285750" indent="-285750">
              <a:buFont typeface="Arial" panose="020B0604020202020204" pitchFamily="34" charset="0"/>
              <a:buChar char="•"/>
            </a:pPr>
            <a:r>
              <a:rPr lang="en-GB" sz="1500" dirty="0">
                <a:latin typeface="Glacial Indifference" panose="020B0604020202020204" charset="0"/>
              </a:rPr>
              <a:t>apprenticeship</a:t>
            </a:r>
          </a:p>
          <a:p>
            <a:pPr marL="285750" indent="-285750">
              <a:buFont typeface="Arial" panose="020B0604020202020204" pitchFamily="34" charset="0"/>
              <a:buChar char="•"/>
            </a:pPr>
            <a:r>
              <a:rPr lang="en-GB" sz="1500" dirty="0">
                <a:latin typeface="Glacial Indifference" panose="020B0604020202020204" charset="0"/>
              </a:rPr>
              <a:t>A levels</a:t>
            </a:r>
          </a:p>
          <a:p>
            <a:r>
              <a:rPr lang="en-GB" sz="1500" dirty="0">
                <a:latin typeface="Glacial Indifference" panose="020B0604020202020204" charset="0"/>
              </a:rPr>
              <a:t>T Levels are based on the same standards as apprenticeships, designed by employers, and will offer around 1,800 hours of study over two years. This will include a 45-day work placement, so T Levels will be more suited to students who know what occupation or industry they want to move into.</a:t>
            </a:r>
          </a:p>
          <a:p>
            <a:r>
              <a:rPr lang="en-GB" sz="1500" dirty="0">
                <a:latin typeface="Glacial Indifference" panose="020B0604020202020204" charset="0"/>
              </a:rPr>
              <a:t>T Levels include compulsory elements:</a:t>
            </a:r>
          </a:p>
          <a:p>
            <a:pPr marL="285750" indent="-285750">
              <a:buFont typeface="Arial" panose="020B0604020202020204" pitchFamily="34" charset="0"/>
              <a:buChar char="•"/>
            </a:pPr>
            <a:r>
              <a:rPr lang="en-GB" sz="1500" dirty="0">
                <a:latin typeface="Glacial Indifference" panose="020B0604020202020204" charset="0"/>
              </a:rPr>
              <a:t>a technical qualification which includes core skills, theory, and concepts for the industry area</a:t>
            </a:r>
          </a:p>
          <a:p>
            <a:pPr marL="285750" indent="-285750">
              <a:buFont typeface="Arial" panose="020B0604020202020204" pitchFamily="34" charset="0"/>
              <a:buChar char="•"/>
            </a:pPr>
            <a:r>
              <a:rPr lang="en-GB" sz="1500" dirty="0">
                <a:latin typeface="Glacial Indifference" panose="020B0604020202020204" charset="0"/>
              </a:rPr>
              <a:t>specialist occupational skills and knowledge of the career</a:t>
            </a:r>
          </a:p>
          <a:p>
            <a:pPr marL="285750" indent="-285750">
              <a:buFont typeface="Arial" panose="020B0604020202020204" pitchFamily="34" charset="0"/>
              <a:buChar char="•"/>
            </a:pPr>
            <a:r>
              <a:rPr lang="en-GB" sz="1500" dirty="0">
                <a:latin typeface="Glacial Indifference" panose="020B0604020202020204" charset="0"/>
              </a:rPr>
              <a:t>an industry placement with an employer</a:t>
            </a:r>
          </a:p>
          <a:p>
            <a:pPr marL="285750" indent="-285750">
              <a:buFont typeface="Arial" panose="020B0604020202020204" pitchFamily="34" charset="0"/>
              <a:buChar char="•"/>
            </a:pPr>
            <a:r>
              <a:rPr lang="en-GB" sz="1500" dirty="0">
                <a:latin typeface="Glacial Indifference" panose="020B0604020202020204" charset="0"/>
              </a:rPr>
              <a:t>a minimum standard in maths and English, if students haven’t already achieved this</a:t>
            </a:r>
          </a:p>
          <a:p>
            <a:br>
              <a:rPr lang="en-GB" sz="1600" dirty="0"/>
            </a:br>
            <a:endParaRPr lang="en-US" sz="1500" dirty="0">
              <a:solidFill>
                <a:srgbClr val="000000"/>
              </a:solidFill>
              <a:latin typeface="Glacial Indifference"/>
            </a:endParaRPr>
          </a:p>
        </p:txBody>
      </p:sp>
      <p:grpSp>
        <p:nvGrpSpPr>
          <p:cNvPr id="9" name="Group 5">
            <a:extLst>
              <a:ext uri="{FF2B5EF4-FFF2-40B4-BE49-F238E27FC236}">
                <a16:creationId xmlns:a16="http://schemas.microsoft.com/office/drawing/2014/main" id="{56FF0908-2759-45A1-8342-C669CE5008AB}"/>
              </a:ext>
            </a:extLst>
          </p:cNvPr>
          <p:cNvGrpSpPr/>
          <p:nvPr/>
        </p:nvGrpSpPr>
        <p:grpSpPr>
          <a:xfrm>
            <a:off x="508520" y="6922628"/>
            <a:ext cx="6536284" cy="69276"/>
            <a:chOff x="0" y="0"/>
            <a:chExt cx="5225540" cy="55384"/>
          </a:xfrm>
        </p:grpSpPr>
        <p:sp>
          <p:nvSpPr>
            <p:cNvPr id="10" name="Freeform 6">
              <a:extLst>
                <a:ext uri="{FF2B5EF4-FFF2-40B4-BE49-F238E27FC236}">
                  <a16:creationId xmlns:a16="http://schemas.microsoft.com/office/drawing/2014/main" id="{30B6FB3C-6352-4FE9-960E-1FD382B65163}"/>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1" name="TextBox 11">
            <a:extLst>
              <a:ext uri="{FF2B5EF4-FFF2-40B4-BE49-F238E27FC236}">
                <a16:creationId xmlns:a16="http://schemas.microsoft.com/office/drawing/2014/main" id="{0D02B4FD-77E4-4739-B97E-99B958097190}"/>
              </a:ext>
            </a:extLst>
          </p:cNvPr>
          <p:cNvSpPr txBox="1"/>
          <p:nvPr/>
        </p:nvSpPr>
        <p:spPr>
          <a:xfrm>
            <a:off x="254702" y="7239554"/>
            <a:ext cx="7043921" cy="567027"/>
          </a:xfrm>
          <a:prstGeom prst="rect">
            <a:avLst/>
          </a:prstGeom>
        </p:spPr>
        <p:txBody>
          <a:bodyPr lIns="0" tIns="0" rIns="0" bIns="0" rtlCol="0" anchor="t">
            <a:spAutoFit/>
          </a:bodyPr>
          <a:lstStyle/>
          <a:p>
            <a:pPr algn="ctr">
              <a:lnSpc>
                <a:spcPts val="4370"/>
              </a:lnSpc>
            </a:pPr>
            <a:r>
              <a:rPr lang="en-US" sz="3800" dirty="0">
                <a:solidFill>
                  <a:srgbClr val="032452"/>
                </a:solidFill>
                <a:latin typeface="Playlist Script"/>
              </a:rPr>
              <a:t>What grades do you need?</a:t>
            </a:r>
          </a:p>
        </p:txBody>
      </p:sp>
      <p:grpSp>
        <p:nvGrpSpPr>
          <p:cNvPr id="12" name="Group 12">
            <a:extLst>
              <a:ext uri="{FF2B5EF4-FFF2-40B4-BE49-F238E27FC236}">
                <a16:creationId xmlns:a16="http://schemas.microsoft.com/office/drawing/2014/main" id="{CD111227-13A4-4460-A0CE-8332B3160031}"/>
              </a:ext>
            </a:extLst>
          </p:cNvPr>
          <p:cNvGrpSpPr/>
          <p:nvPr/>
        </p:nvGrpSpPr>
        <p:grpSpPr>
          <a:xfrm>
            <a:off x="508520" y="8044706"/>
            <a:ext cx="6536284" cy="69276"/>
            <a:chOff x="0" y="0"/>
            <a:chExt cx="5225540" cy="55384"/>
          </a:xfrm>
        </p:grpSpPr>
        <p:sp>
          <p:nvSpPr>
            <p:cNvPr id="13" name="Freeform 13">
              <a:extLst>
                <a:ext uri="{FF2B5EF4-FFF2-40B4-BE49-F238E27FC236}">
                  <a16:creationId xmlns:a16="http://schemas.microsoft.com/office/drawing/2014/main" id="{A840324F-B390-4E40-9F9D-75DB48596A2C}"/>
                </a:ext>
              </a:extLst>
            </p:cNvPr>
            <p:cNvSpPr/>
            <p:nvPr/>
          </p:nvSpPr>
          <p:spPr>
            <a:xfrm>
              <a:off x="0" y="0"/>
              <a:ext cx="5225542" cy="55372"/>
            </a:xfrm>
            <a:custGeom>
              <a:avLst/>
              <a:gdLst/>
              <a:ahLst/>
              <a:cxnLst/>
              <a:rect l="l" t="t" r="r" b="b"/>
              <a:pathLst>
                <a:path w="5225542" h="55372">
                  <a:moveTo>
                    <a:pt x="0" y="0"/>
                  </a:moveTo>
                  <a:lnTo>
                    <a:pt x="5225542" y="0"/>
                  </a:lnTo>
                  <a:lnTo>
                    <a:pt x="5225542" y="55372"/>
                  </a:lnTo>
                  <a:lnTo>
                    <a:pt x="0" y="55372"/>
                  </a:lnTo>
                  <a:close/>
                </a:path>
              </a:pathLst>
            </a:custGeom>
            <a:solidFill>
              <a:srgbClr val="032452"/>
            </a:solidFill>
          </p:spPr>
          <p:txBody>
            <a:bodyPr/>
            <a:lstStyle/>
            <a:p>
              <a:endParaRPr lang="en-GB"/>
            </a:p>
          </p:txBody>
        </p:sp>
      </p:grpSp>
      <p:sp>
        <p:nvSpPr>
          <p:cNvPr id="14" name="TextBox 10">
            <a:extLst>
              <a:ext uri="{FF2B5EF4-FFF2-40B4-BE49-F238E27FC236}">
                <a16:creationId xmlns:a16="http://schemas.microsoft.com/office/drawing/2014/main" id="{D1039A88-0785-474A-97BC-2A6B6F7EB541}"/>
              </a:ext>
            </a:extLst>
          </p:cNvPr>
          <p:cNvSpPr txBox="1"/>
          <p:nvPr/>
        </p:nvSpPr>
        <p:spPr>
          <a:xfrm>
            <a:off x="379915" y="8328697"/>
            <a:ext cx="6918708" cy="695325"/>
          </a:xfrm>
          <a:prstGeom prst="rect">
            <a:avLst/>
          </a:prstGeom>
        </p:spPr>
        <p:txBody>
          <a:bodyPr lIns="0" tIns="0" rIns="0" bIns="0" rtlCol="0" anchor="t">
            <a:spAutoFit/>
          </a:bodyPr>
          <a:lstStyle/>
          <a:p>
            <a:pPr>
              <a:lnSpc>
                <a:spcPts val="1800"/>
              </a:lnSpc>
            </a:pPr>
            <a:r>
              <a:rPr lang="en-GB" sz="1500" dirty="0">
                <a:latin typeface="Glacial Indifference" panose="020B0604020202020204" charset="0"/>
              </a:rPr>
              <a:t>To be accepted onto a T Level course, students will require a minimum of 5 GCSEs including English and Maths at grades 9-4 (A*-C).</a:t>
            </a:r>
          </a:p>
          <a:p>
            <a:pPr>
              <a:lnSpc>
                <a:spcPts val="1800"/>
              </a:lnSpc>
            </a:pPr>
            <a:r>
              <a:rPr lang="en-GB" sz="1500" dirty="0">
                <a:latin typeface="Glacial Indifference" panose="020B0604020202020204" charset="0"/>
              </a:rPr>
              <a:t> </a:t>
            </a:r>
            <a:r>
              <a:rPr lang="en-GB" sz="1500" i="1" dirty="0">
                <a:latin typeface="Glacial Indifference" panose="020B0604020202020204" charset="0"/>
              </a:rPr>
              <a:t>There may be additional requirements for your preferred course.</a:t>
            </a:r>
            <a:endParaRPr lang="en-US" sz="1500" i="1" dirty="0">
              <a:solidFill>
                <a:srgbClr val="000000"/>
              </a:solidFill>
              <a:latin typeface="Glacial Indifference" panose="020B06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edfa5c8-cf0b-41ab-a17d-25060e408f3d}" enabled="1" method="Standard" siteId="{86a95385-f0da-44b4-a1f3-b13f80f19ffe}" removed="0"/>
</clbl:labelList>
</file>

<file path=docProps/app.xml><?xml version="1.0" encoding="utf-8"?>
<Properties xmlns="http://schemas.openxmlformats.org/officeDocument/2006/extended-properties" xmlns:vt="http://schemas.openxmlformats.org/officeDocument/2006/docPropsVTypes">
  <TotalTime>532</TotalTime>
  <Words>2047</Words>
  <Application>Microsoft Office PowerPoint</Application>
  <PresentationFormat>Custom</PresentationFormat>
  <Paragraphs>191</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Playfair Display Bold</vt:lpstr>
      <vt:lpstr>Tangerine</vt:lpstr>
      <vt:lpstr>Glacial Indifference</vt:lpstr>
      <vt:lpstr>Calibri</vt:lpstr>
      <vt:lpstr>Inter</vt:lpstr>
      <vt:lpstr>Arial</vt:lpstr>
      <vt:lpstr>Playlist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Careers Booklet</dc:title>
  <dc:creator>Mr S Manjra</dc:creator>
  <cp:lastModifiedBy>Mrs D Shepherd</cp:lastModifiedBy>
  <cp:revision>17</cp:revision>
  <dcterms:created xsi:type="dcterms:W3CDTF">2006-08-16T00:00:00Z</dcterms:created>
  <dcterms:modified xsi:type="dcterms:W3CDTF">2025-10-08T11:31:36Z</dcterms:modified>
  <dc:identifier>DAFoa5t7zq0</dc:identifier>
</cp:coreProperties>
</file>